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D38B7D-0E63-465C-8159-61D34CC1D4A3}">
  <a:tblStyle styleId="{02D38B7D-0E63-465C-8159-61D34CC1D4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ecb5f41f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ecb5f41f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the toy problem for D* . This is a super simplified map, only 6x6, many of you should recognize it because it is a </a:t>
            </a:r>
            <a:r>
              <a:rPr lang="en"/>
              <a:t>variation</a:t>
            </a:r>
            <a:r>
              <a:rPr lang="en"/>
              <a:t> of the map used during the hw implementation. Some changes to the map include some unknown static and </a:t>
            </a:r>
            <a:r>
              <a:rPr lang="en"/>
              <a:t>unknown</a:t>
            </a:r>
            <a:r>
              <a:rPr lang="en"/>
              <a:t> dynamic obstacles. D* precalculates the </a:t>
            </a:r>
            <a:r>
              <a:rPr lang="en"/>
              <a:t>gradient</a:t>
            </a:r>
            <a:r>
              <a:rPr lang="en"/>
              <a:t> towards the optimal path a </a:t>
            </a:r>
            <a:r>
              <a:rPr lang="en"/>
              <a:t>the</a:t>
            </a:r>
            <a:r>
              <a:rPr lang="en"/>
              <a:t> </a:t>
            </a:r>
            <a:r>
              <a:rPr lang="en"/>
              <a:t>beginning</a:t>
            </a:r>
            <a:r>
              <a:rPr lang="en"/>
              <a:t> of path planning, so as the robot moves along the path and encounters these obstacles it is able to quickly and efficiently rewire the path. </a:t>
            </a:r>
            <a:r>
              <a:rPr lang="en"/>
              <a:t>Meaning</a:t>
            </a:r>
            <a:r>
              <a:rPr lang="en"/>
              <a:t> even with </a:t>
            </a:r>
            <a:r>
              <a:rPr lang="en"/>
              <a:t>unknown</a:t>
            </a:r>
            <a:r>
              <a:rPr lang="en"/>
              <a:t> nad dynamic obstacles, it is stil bale to find a path.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dda53ff2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dda53ff2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 </a:t>
            </a:r>
            <a:endParaRPr/>
          </a:p>
          <a:p>
            <a:pPr indent="0" lvl="0" marL="0" rtl="0" algn="l">
              <a:spcBef>
                <a:spcPts val="0"/>
              </a:spcBef>
              <a:spcAft>
                <a:spcPts val="0"/>
              </a:spcAft>
              <a:buNone/>
            </a:pPr>
            <a:r>
              <a:rPr lang="en"/>
              <a:t>Applying the motion planning algorithm to the hospital D* was successfully able to path plan from the starting position in the main hallway into one of </a:t>
            </a:r>
            <a:r>
              <a:rPr lang="en"/>
              <a:t>the</a:t>
            </a:r>
            <a:r>
              <a:rPr lang="en"/>
              <a:t> hospital rooms. This map has a resolution of roughly 0.1 m per box and is the highest ratio of distance to grid square possible before the entrances of the doorways were </a:t>
            </a:r>
            <a:r>
              <a:rPr lang="en"/>
              <a:t>completely</a:t>
            </a:r>
            <a:r>
              <a:rPr lang="en"/>
              <a:t> covered by the c-space.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ecb5f41f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ecb5f41f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 </a:t>
            </a:r>
            <a:endParaRPr/>
          </a:p>
          <a:p>
            <a:pPr indent="0" lvl="0" marL="0" rtl="0" algn="l">
              <a:spcBef>
                <a:spcPts val="0"/>
              </a:spcBef>
              <a:spcAft>
                <a:spcPts val="0"/>
              </a:spcAft>
              <a:buNone/>
            </a:pPr>
            <a:r>
              <a:rPr lang="en"/>
              <a:t>D* was successfully able to path plan from the starting position in the main hallway into one of the hospital rooms. This map has a resolution of roughly 0.45 m per box and is the highest ratio of distance to grid square possible before the entrances of the doorways were completely covered by the c-space.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in this zoomed in picture of the path, it is not fully optimal. While D* is capable of optimality when utilized in a large area such as this big hospital, the computational cost add up and can cause it to make mistakes. Even though it does wiggle towards the doorway after going around the corner, each square does bring it closer to the goal, the optimality of the path could be improved by </a:t>
            </a:r>
            <a:r>
              <a:rPr lang="en"/>
              <a:t>adding</a:t>
            </a:r>
            <a:r>
              <a:rPr lang="en"/>
              <a:t> a higher cost for moving diagonally to try and </a:t>
            </a:r>
            <a:r>
              <a:rPr lang="en"/>
              <a:t>discourage</a:t>
            </a:r>
            <a:r>
              <a:rPr lang="en"/>
              <a:t> this behavior. As it stands there are so many other grid spaces that add to the </a:t>
            </a:r>
            <a:r>
              <a:rPr lang="en"/>
              <a:t>heuristic</a:t>
            </a:r>
            <a:r>
              <a:rPr lang="en"/>
              <a:t> value of far away nodes, that the additional cost of moving diagonal is negligible.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path shown here can be passed to ROS and </a:t>
            </a:r>
            <a:r>
              <a:rPr lang="en"/>
              <a:t>therefore</a:t>
            </a:r>
            <a:r>
              <a:rPr lang="en"/>
              <a:t> Unity in a ROS Path message type, from there the move_base local </a:t>
            </a:r>
            <a:r>
              <a:rPr lang="en"/>
              <a:t>planner</a:t>
            </a:r>
            <a:r>
              <a:rPr lang="en"/>
              <a:t> would be able to handle </a:t>
            </a:r>
            <a:r>
              <a:rPr lang="en"/>
              <a:t>moving the robot along this path. As of now, the move_base requires a node written in c to be a plugin for the global planner and does not allow for the local planner ot just accept ros messages, so a different local path planner was created.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ce1466e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ce1466e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a:p>
            <a:pPr indent="0" lvl="0" marL="0" rtl="0" algn="l">
              <a:spcBef>
                <a:spcPts val="0"/>
              </a:spcBef>
              <a:spcAft>
                <a:spcPts val="0"/>
              </a:spcAft>
              <a:buNone/>
            </a:pPr>
            <a:r>
              <a:rPr lang="en"/>
              <a:t>On the left half of the video you can see the birds eye view of the unity simulation as well as the map in RVIZ. The rviz map has the map created from gmpping as well as the grid, discretized map </a:t>
            </a:r>
            <a:r>
              <a:rPr lang="en"/>
              <a:t>overlaid</a:t>
            </a:r>
            <a:r>
              <a:rPr lang="en"/>
              <a:t> on it. Here the occupancy grid from move_base has a resolution of 0.05 m and the </a:t>
            </a:r>
            <a:r>
              <a:rPr lang="en"/>
              <a:t>discretized</a:t>
            </a:r>
            <a:r>
              <a:rPr lang="en"/>
              <a:t> grid utilized by d* is 9 times that resolution, for a resolution of 0.45m. In the previous slides the map had a resolution 2 times the resolution, or 0.1m and was able to utilize a c-space. In this map, the </a:t>
            </a:r>
            <a:r>
              <a:rPr lang="en"/>
              <a:t>resolution</a:t>
            </a:r>
            <a:r>
              <a:rPr lang="en"/>
              <a:t> is not fine enough to have a valid c-space. The decrease in resolution is due to the computing limitations of my laptop. At 2 times resolution it took over 3 hours to calculate the values for all of the nodes and generate a path. When hooked into rviz the robot odometry would shift every 2 hours and reset the calculations. To keep my sanity and allow for calculations a smaller size map was utilized. </a:t>
            </a:r>
            <a:r>
              <a:rPr lang="en"/>
              <a:t>Unfortunately</a:t>
            </a:r>
            <a:r>
              <a:rPr lang="en"/>
              <a:t> the computation limitations of my computer reared its head again once the robot started to move. The ros messages started to build up and about halfway down the hallway the control inputs to the robot started lag behind real time and crash into walls. The d* path planner was only utilized as a global path planner and a crude </a:t>
            </a:r>
            <a:r>
              <a:rPr lang="en"/>
              <a:t>local</a:t>
            </a:r>
            <a:r>
              <a:rPr lang="en"/>
              <a:t> path planner was utilized to get the robot to move. While my computer was limiting creating and </a:t>
            </a:r>
            <a:r>
              <a:rPr lang="en"/>
              <a:t>debugging</a:t>
            </a:r>
            <a:r>
              <a:rPr lang="en"/>
              <a:t> a more complex method, all </a:t>
            </a:r>
            <a:r>
              <a:rPr lang="en"/>
              <a:t>implementations</a:t>
            </a:r>
            <a:r>
              <a:rPr lang="en"/>
              <a:t> of d* have to be aware that this method will only be as good as the local path planner. To stay within the computing limitations the toy problem was instead </a:t>
            </a:r>
            <a:r>
              <a:rPr lang="en"/>
              <a:t>expanded</a:t>
            </a:r>
            <a:r>
              <a:rPr lang="en"/>
              <a:t> upon.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ce1466e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ce1466e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Utilizing the map of </a:t>
            </a:r>
            <a:r>
              <a:rPr lang="en"/>
              <a:t>the</a:t>
            </a:r>
            <a:r>
              <a:rPr lang="en"/>
              <a:t> hospital the robot utilized a known static map that consisted the walls and the generic obstacles. On the left is the actual map, including an </a:t>
            </a:r>
            <a:r>
              <a:rPr lang="en"/>
              <a:t>unknown</a:t>
            </a:r>
            <a:r>
              <a:rPr lang="en"/>
              <a:t> static obstacles and several </a:t>
            </a:r>
            <a:r>
              <a:rPr lang="en"/>
              <a:t>unknown</a:t>
            </a:r>
            <a:r>
              <a:rPr lang="en"/>
              <a:t> dynamic obstacles. As you can see on the right, the path </a:t>
            </a:r>
            <a:r>
              <a:rPr lang="en"/>
              <a:t>planning</a:t>
            </a:r>
            <a:r>
              <a:rPr lang="en"/>
              <a:t> was </a:t>
            </a:r>
            <a:r>
              <a:rPr lang="en"/>
              <a:t>successfully</a:t>
            </a:r>
            <a:r>
              <a:rPr lang="en"/>
              <a:t> able to navigate around the static obstacle and avoid </a:t>
            </a:r>
            <a:r>
              <a:rPr lang="en"/>
              <a:t>the</a:t>
            </a:r>
            <a:r>
              <a:rPr lang="en"/>
              <a:t> dynamic obstacles. The robot can only see 1 meter around it, or 2 blocks, so when it moves out of range of the </a:t>
            </a:r>
            <a:r>
              <a:rPr lang="en"/>
              <a:t>dynamic</a:t>
            </a:r>
            <a:r>
              <a:rPr lang="en"/>
              <a:t> obstacles it assumes there is still an obstacle there. This can be seen at </a:t>
            </a:r>
            <a:r>
              <a:rPr lang="en"/>
              <a:t>the</a:t>
            </a:r>
            <a:r>
              <a:rPr lang="en"/>
              <a:t> top left as it moves </a:t>
            </a:r>
            <a:r>
              <a:rPr lang="en"/>
              <a:t>through</a:t>
            </a:r>
            <a:r>
              <a:rPr lang="en"/>
              <a:t> the doorway to the goal.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ecb5f41f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ecb5f41f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c4326d9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c4326d9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12e431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12e431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21dbf6aa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21dbf6aa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200">
                <a:solidFill>
                  <a:srgbClr val="374151"/>
                </a:solidFill>
              </a:rPr>
              <a:t>Outline of Dynamic window approach</a:t>
            </a:r>
            <a:endParaRPr sz="1200">
              <a:solidFill>
                <a:srgbClr val="374151"/>
              </a:solidFill>
            </a:endParaRPr>
          </a:p>
          <a:p>
            <a:pPr indent="0" lvl="0" marL="914400" rtl="0" algn="l">
              <a:lnSpc>
                <a:spcPct val="115000"/>
              </a:lnSpc>
              <a:spcBef>
                <a:spcPts val="0"/>
              </a:spcBef>
              <a:spcAft>
                <a:spcPts val="0"/>
              </a:spcAft>
              <a:buNone/>
            </a:pPr>
            <a:r>
              <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Local Planning: DWA is a local planner that computes control inputs based on the robot's current state and local environment.</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Robot Dynamics: DWA considers the robot's kinematic and dynamic constraints when generating possible velocities.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Admissible Velocities: DWA generates a set of admissible velocities within the robot's dynamic window, ensuring the velocities are reachable and safe.</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Cost Function: DWA evaluates each admissible velocity against a cost function, which typically considers factors like forward heading, velocity, and distance from obstacles.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Best Velocity Selection: DWA selects the best velocity that maximizes the cost function, aiming for a safe and efficient trajectory.</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Real-time Obstacle Avoidance: DWA is designed for real-time obstacle avoidance and trajectory generation, making it suitable for dynamic environments.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Local Minima: DWA can get stuck in local minima or fail to navigate through complex obstacle configurations.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Integration with Global Planner: To improve performance, DWA is often combined with global planning algorithms like A* or PRM, which provide a global path to guide the robot towards its goal.</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Trajectory generation: We used splines for generating smooth trajectory. We have tried cubic and Bsplines for trajectory </a:t>
            </a:r>
            <a:r>
              <a:rPr lang="en" sz="1200">
                <a:solidFill>
                  <a:srgbClr val="374151"/>
                </a:solidFill>
              </a:rPr>
              <a:t>generation</a:t>
            </a:r>
            <a:r>
              <a:rPr lang="en" sz="1200">
                <a:solidFill>
                  <a:srgbClr val="374151"/>
                </a:solidFill>
              </a:rPr>
              <a:t>. They both yielded almost identical results.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Using splines made smoother trajectories </a:t>
            </a:r>
            <a:endParaRPr sz="1200">
              <a:solidFill>
                <a:srgbClr val="374151"/>
              </a:solidFill>
            </a:endParaRPr>
          </a:p>
          <a:p>
            <a:pPr indent="0" lvl="0" marL="0" rtl="0" algn="l">
              <a:lnSpc>
                <a:spcPct val="115000"/>
              </a:lnSpc>
              <a:spcBef>
                <a:spcPts val="0"/>
              </a:spcBef>
              <a:spcAft>
                <a:spcPts val="0"/>
              </a:spcAft>
              <a:buNone/>
            </a:pPr>
            <a:r>
              <a:t/>
            </a:r>
            <a:endParaRPr sz="1200">
              <a:solidFill>
                <a:srgbClr val="374151"/>
              </a:solidFill>
            </a:endParaRPr>
          </a:p>
          <a:p>
            <a:pPr indent="0" lvl="0" marL="0" rtl="0" algn="l">
              <a:lnSpc>
                <a:spcPct val="115000"/>
              </a:lnSpc>
              <a:spcBef>
                <a:spcPts val="0"/>
              </a:spcBef>
              <a:spcAft>
                <a:spcPts val="0"/>
              </a:spcAft>
              <a:buNone/>
            </a:pPr>
            <a:r>
              <a:rPr lang="en" sz="1200">
                <a:solidFill>
                  <a:srgbClr val="374151"/>
                </a:solidFill>
              </a:rPr>
              <a:t>     Talk about the figure</a:t>
            </a:r>
            <a:endParaRPr sz="1200">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21dbf6a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21dbf6a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DWA can be used as real-time planner</a:t>
            </a:r>
            <a:endParaRPr/>
          </a:p>
          <a:p>
            <a:pPr indent="-298450" lvl="0" marL="457200" rtl="0" algn="l">
              <a:spcBef>
                <a:spcPts val="0"/>
              </a:spcBef>
              <a:spcAft>
                <a:spcPts val="0"/>
              </a:spcAft>
              <a:buSzPts val="1100"/>
              <a:buChar char="-"/>
            </a:pPr>
            <a:r>
              <a:rPr lang="en"/>
              <a:t>It can be used for both static and dynamic obstacles</a:t>
            </a:r>
            <a:endParaRPr/>
          </a:p>
          <a:p>
            <a:pPr indent="-298450" lvl="0" marL="457200" rtl="0" algn="l">
              <a:spcBef>
                <a:spcPts val="0"/>
              </a:spcBef>
              <a:spcAft>
                <a:spcPts val="0"/>
              </a:spcAft>
              <a:buSzPts val="1100"/>
              <a:buChar char="-"/>
            </a:pPr>
            <a:r>
              <a:rPr lang="en"/>
              <a:t>As you can see the algorithm can predict the movement of </a:t>
            </a:r>
            <a:r>
              <a:rPr lang="en"/>
              <a:t>obstacle</a:t>
            </a:r>
            <a:r>
              <a:rPr lang="en"/>
              <a:t> in collision, either towards the robot, or away from it. It stops at an obstacles and replans at each dynamic window.</a:t>
            </a:r>
            <a:endParaRPr/>
          </a:p>
          <a:p>
            <a:pPr indent="-298450" lvl="0" marL="457200" rtl="0" algn="l">
              <a:spcBef>
                <a:spcPts val="0"/>
              </a:spcBef>
              <a:spcAft>
                <a:spcPts val="0"/>
              </a:spcAft>
              <a:buSzPts val="1100"/>
              <a:buChar char="-"/>
            </a:pPr>
            <a:r>
              <a:rPr lang="en"/>
              <a:t>Trajectories generated by cubic/ bsplines are smoother</a:t>
            </a:r>
            <a:endParaRPr/>
          </a:p>
          <a:p>
            <a:pPr indent="0" lvl="0" marL="45720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dda53ff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dda53ff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safe and efficient mobility of mobile robots in a hospital environment is crucial for the prompt delivery of supplies, equipment, and medication. Hospital surroundings, however, are dynamic and complicated, with obstacles like equipments, medical staff, and patients. Due to their assumptions about static impediments and inability to manage non-holonomic restrictions, conventional path planning techniques like Rapidly-exploring Random Trees (RRT) or Probabilistic Roadmap (PRM) may not be suitable for such situations. To address the dynamic and changing nature of hospital environments while taking into account the non-holonomic limits of mobile robots, path planning algorithms efficient in dynamic environments must be implemented.</a:t>
            </a:r>
            <a:endParaRPr/>
          </a:p>
          <a:p>
            <a:pPr indent="0" lvl="0" marL="0" rtl="0" algn="l">
              <a:spcBef>
                <a:spcPts val="0"/>
              </a:spcBef>
              <a:spcAft>
                <a:spcPts val="0"/>
              </a:spcAft>
              <a:buNone/>
            </a:pPr>
            <a:r>
              <a:rPr lang="en"/>
              <a:t>To overcome  these limitations, it is crucial to implement path planning algorithm that are efficient in dynamic environments and can take into account the non-holonomic restrictions of mobile robots. We aim to investigate different path planning algorithms that are suited for the complex and dynamic nature of the hospital environments. We will analyze their performance and identify the scenarios in which each method is most effective.</a:t>
            </a:r>
            <a:endParaRPr/>
          </a:p>
          <a:p>
            <a:pPr indent="0" lvl="0" marL="0" rtl="0" algn="l">
              <a:spcBef>
                <a:spcPts val="0"/>
              </a:spcBef>
              <a:spcAft>
                <a:spcPts val="0"/>
              </a:spcAft>
              <a:buNone/>
            </a:pPr>
            <a:r>
              <a:rPr lang="en"/>
              <a:t>We believe that by comparing and contrasting each algorithm, we can understand their strengths and limitations. Ultimately, the results of this project may contribute to the development of safer, more efficient, and effective mobile robots for use in hospital and other complex environments.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21dbf6a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21dbf6a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DWA is more useful as a reactive planner -  a real-time obstacle avoidance </a:t>
            </a:r>
            <a:r>
              <a:rPr lang="en"/>
              <a:t>algorithm</a:t>
            </a:r>
            <a:r>
              <a:rPr lang="en"/>
              <a:t>,</a:t>
            </a:r>
            <a:endParaRPr/>
          </a:p>
          <a:p>
            <a:pPr indent="-298450" lvl="0" marL="457200" rtl="0" algn="l">
              <a:spcBef>
                <a:spcPts val="0"/>
              </a:spcBef>
              <a:spcAft>
                <a:spcPts val="0"/>
              </a:spcAft>
              <a:buSzPts val="1100"/>
              <a:buChar char="-"/>
            </a:pPr>
            <a:r>
              <a:rPr lang="en"/>
              <a:t>It is not complete without a </a:t>
            </a:r>
            <a:r>
              <a:rPr lang="en"/>
              <a:t>global</a:t>
            </a:r>
            <a:r>
              <a:rPr lang="en"/>
              <a:t> planner.</a:t>
            </a:r>
            <a:endParaRPr/>
          </a:p>
          <a:p>
            <a:pPr indent="-298450" lvl="0" marL="457200" rtl="0" algn="l">
              <a:spcBef>
                <a:spcPts val="0"/>
              </a:spcBef>
              <a:spcAft>
                <a:spcPts val="0"/>
              </a:spcAft>
              <a:buSzPts val="1100"/>
              <a:buChar char="-"/>
            </a:pPr>
            <a:r>
              <a:rPr lang="en"/>
              <a:t>The figure </a:t>
            </a:r>
            <a:r>
              <a:rPr lang="en"/>
              <a:t>demonstrate</a:t>
            </a:r>
            <a:r>
              <a:rPr lang="en"/>
              <a:t> that the DWA alone will not be sufficient. But when implemented with a global planner it does find a path.</a:t>
            </a:r>
            <a:endParaRPr/>
          </a:p>
          <a:p>
            <a:pPr indent="-298450" lvl="0" marL="457200" rtl="0" algn="l">
              <a:spcBef>
                <a:spcPts val="0"/>
              </a:spcBef>
              <a:spcAft>
                <a:spcPts val="0"/>
              </a:spcAft>
              <a:buSzPts val="1100"/>
              <a:buChar char="-"/>
            </a:pPr>
            <a:r>
              <a:rPr lang="en"/>
              <a:t>The figure of the right is from the simulation in Hospital environment rendered using pygame.</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21dbf6a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21dbf6a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figure </a:t>
            </a:r>
            <a:r>
              <a:rPr lang="en"/>
              <a:t>demonstrate</a:t>
            </a:r>
            <a:r>
              <a:rPr lang="en"/>
              <a:t> that the DWA Aalgorithm alone might find a path, but its not guaranteed</a:t>
            </a:r>
            <a:endParaRPr/>
          </a:p>
          <a:p>
            <a:pPr indent="-298450" lvl="0" marL="457200" rtl="0" algn="l">
              <a:spcBef>
                <a:spcPts val="0"/>
              </a:spcBef>
              <a:spcAft>
                <a:spcPts val="0"/>
              </a:spcAft>
              <a:buSzPts val="1100"/>
              <a:buChar char="-"/>
            </a:pPr>
            <a:r>
              <a:rPr lang="en"/>
              <a:t>Whether or not the algorithm can reach to goal depends on the environment and the distribution of obstacles and the objective function.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21dbf6aa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21dbf6aa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compared the performance of each algorithm quantitatively, and these are the metrics we used to compare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PLease note that the DWA is local planner is different from other two algorithm, hence we are comparing with and without a global planner</a:t>
            </a:r>
            <a:endParaRPr/>
          </a:p>
          <a:p>
            <a:pPr indent="-298450" lvl="0" marL="457200" rtl="0" algn="l">
              <a:spcBef>
                <a:spcPts val="0"/>
              </a:spcBef>
              <a:spcAft>
                <a:spcPts val="0"/>
              </a:spcAft>
              <a:buSzPts val="1100"/>
              <a:buChar char="-"/>
            </a:pPr>
            <a:r>
              <a:rPr lang="en"/>
              <a:t>In many cases a </a:t>
            </a:r>
            <a:r>
              <a:rPr lang="en"/>
              <a:t>quantitative</a:t>
            </a:r>
            <a:r>
              <a:rPr lang="en"/>
              <a:t> comparison would difficult as some of them are </a:t>
            </a:r>
            <a:r>
              <a:rPr lang="en"/>
              <a:t>local</a:t>
            </a:r>
            <a:r>
              <a:rPr lang="en"/>
              <a:t> planner and metrics like optimality does not apply but we can evaluate the performance quantitatively, which is given in the next slide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use comparison of the distance or path length in metres to find optimality of the algorithm, The test is conducted for the same start and end points in the graph</a:t>
            </a:r>
            <a:endParaRPr/>
          </a:p>
          <a:p>
            <a:pPr indent="-298450" lvl="0" marL="457200" rtl="0" algn="l">
              <a:spcBef>
                <a:spcPts val="0"/>
              </a:spcBef>
              <a:spcAft>
                <a:spcPts val="0"/>
              </a:spcAft>
              <a:buSzPts val="1100"/>
              <a:buChar char="-"/>
            </a:pPr>
            <a:r>
              <a:rPr lang="en"/>
              <a:t>We take a planning complete when it  successfully find a path in a reasonable time (there was no hard-time limit). For 10 test cases.</a:t>
            </a:r>
            <a:endParaRPr/>
          </a:p>
          <a:p>
            <a:pPr indent="-298450" lvl="0" marL="457200" rtl="0" algn="l">
              <a:spcBef>
                <a:spcPts val="0"/>
              </a:spcBef>
              <a:spcAft>
                <a:spcPts val="0"/>
              </a:spcAft>
              <a:buSzPts val="1100"/>
              <a:buChar char="-"/>
            </a:pPr>
            <a:r>
              <a:rPr lang="en"/>
              <a:t>Safety  is defined as the average </a:t>
            </a:r>
            <a:r>
              <a:rPr lang="en"/>
              <a:t>number</a:t>
            </a:r>
            <a:r>
              <a:rPr lang="en"/>
              <a:t> of collisions in 10 test cases</a:t>
            </a:r>
            <a:endParaRPr/>
          </a:p>
          <a:p>
            <a:pPr indent="-298450" lvl="0" marL="457200" rtl="0" algn="l">
              <a:spcBef>
                <a:spcPts val="0"/>
              </a:spcBef>
              <a:spcAft>
                <a:spcPts val="0"/>
              </a:spcAft>
              <a:buSzPts val="1100"/>
              <a:buChar char="-"/>
            </a:pPr>
            <a:r>
              <a:rPr lang="en"/>
              <a:t>The next criteria is the time taken by each algorithm</a:t>
            </a:r>
            <a:endParaRPr/>
          </a:p>
          <a:p>
            <a:pPr indent="-298450" lvl="0" marL="457200" rtl="0" algn="l">
              <a:spcBef>
                <a:spcPts val="0"/>
              </a:spcBef>
              <a:spcAft>
                <a:spcPts val="0"/>
              </a:spcAft>
              <a:buSzPts val="1100"/>
              <a:buChar char="-"/>
            </a:pPr>
            <a:r>
              <a:rPr lang="en"/>
              <a:t>Robustness is measures the number of tests it passed in (static, dynamic, </a:t>
            </a:r>
            <a:r>
              <a:rPr lang="en"/>
              <a:t>unknown</a:t>
            </a:r>
            <a:r>
              <a:rPr lang="en"/>
              <a:t> static, unknown dynamic env)</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21dbf6a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21dbf6a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Evaluation metrics and their definition are given in the slide 22</a:t>
            </a:r>
            <a:endParaRPr b="1" sz="1200"/>
          </a:p>
          <a:p>
            <a:pPr indent="0" lvl="0" marL="0" rtl="0" algn="l">
              <a:spcBef>
                <a:spcPts val="0"/>
              </a:spcBef>
              <a:spcAft>
                <a:spcPts val="0"/>
              </a:spcAft>
              <a:buNone/>
            </a:pPr>
            <a:r>
              <a:t/>
            </a:r>
            <a:endParaRPr/>
          </a:p>
          <a:p>
            <a:pPr indent="0" lvl="0" marL="0" rtl="0" algn="l">
              <a:spcBef>
                <a:spcPts val="0"/>
              </a:spcBef>
              <a:spcAft>
                <a:spcPts val="0"/>
              </a:spcAft>
              <a:buNone/>
            </a:pPr>
            <a:r>
              <a:rPr lang="en"/>
              <a:t>All the evaluations were made on similar test case. I.e. Same start and endpoint on the hospital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results are given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note that the measurement for optimality is provided with a standard deviation for 10 test 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 D* is the most optimal of all. It can find the shortest path out of all three </a:t>
            </a:r>
            <a:r>
              <a:rPr lang="en"/>
              <a:t>algorithms</a:t>
            </a:r>
            <a:r>
              <a:rPr lang="en"/>
              <a:t> in the given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the algorithms are complete, DWA without a </a:t>
            </a:r>
            <a:r>
              <a:rPr lang="en"/>
              <a:t>global</a:t>
            </a:r>
            <a:r>
              <a:rPr lang="en"/>
              <a:t> planner is just a reactive planner. It cannot evaluated for completeness.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number of Coliision in 10 tests(safety), execution time and robustness (number of test passed) is given in th 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HPPRM, we hav not tested it for dynamic </a:t>
            </a:r>
            <a:r>
              <a:rPr lang="en"/>
              <a:t>obstacle</a:t>
            </a:r>
            <a:r>
              <a:rPr lang="en"/>
              <a:t>, hence it is 2.</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21dbf6a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21dbf6a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Limitations,</a:t>
            </a:r>
            <a:endParaRPr/>
          </a:p>
          <a:p>
            <a:pPr indent="-298450" lvl="0" marL="457200" rtl="0" algn="l">
              <a:spcBef>
                <a:spcPts val="0"/>
              </a:spcBef>
              <a:spcAft>
                <a:spcPts val="0"/>
              </a:spcAft>
              <a:buSzPts val="1100"/>
              <a:buChar char="-"/>
            </a:pPr>
            <a:r>
              <a:rPr lang="en"/>
              <a:t>D* and HPPRM is computationally expensive.</a:t>
            </a:r>
            <a:endParaRPr/>
          </a:p>
          <a:p>
            <a:pPr indent="-298450" lvl="0" marL="457200" rtl="0" algn="l">
              <a:spcBef>
                <a:spcPts val="0"/>
              </a:spcBef>
              <a:spcAft>
                <a:spcPts val="0"/>
              </a:spcAft>
              <a:buSzPts val="1100"/>
              <a:buChar char="-"/>
            </a:pPr>
            <a:r>
              <a:rPr lang="en"/>
              <a:t>Descritizing into a grid actually decrease the accuracy for d*</a:t>
            </a:r>
            <a:endParaRPr/>
          </a:p>
          <a:p>
            <a:pPr indent="-298450" lvl="0" marL="457200" rtl="0" algn="l">
              <a:spcBef>
                <a:spcPts val="0"/>
              </a:spcBef>
              <a:spcAft>
                <a:spcPts val="0"/>
              </a:spcAft>
              <a:buSzPts val="1100"/>
              <a:buChar char="-"/>
            </a:pPr>
            <a:r>
              <a:rPr lang="en"/>
              <a:t>HPPRM takes longer to converge or find a path. The complexity is dependent on the number of nodes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DWA on the other hand is faster and cheaper, since it is a </a:t>
            </a:r>
            <a:r>
              <a:rPr lang="en"/>
              <a:t>local</a:t>
            </a:r>
            <a:r>
              <a:rPr lang="en"/>
              <a:t> planner</a:t>
            </a:r>
            <a:endParaRPr/>
          </a:p>
          <a:p>
            <a:pPr indent="-298450" lvl="0" marL="457200" rtl="0" algn="l">
              <a:spcBef>
                <a:spcPts val="0"/>
              </a:spcBef>
              <a:spcAft>
                <a:spcPts val="0"/>
              </a:spcAft>
              <a:buSzPts val="1100"/>
              <a:buChar char="-"/>
            </a:pPr>
            <a:r>
              <a:rPr lang="en"/>
              <a:t>DWA work directly in the velocity </a:t>
            </a:r>
            <a:r>
              <a:rPr lang="en"/>
              <a:t>space</a:t>
            </a:r>
            <a:r>
              <a:rPr lang="en"/>
              <a:t>, which helps in generating dafer paths.</a:t>
            </a:r>
            <a:endParaRPr/>
          </a:p>
          <a:p>
            <a:pPr indent="-298450" lvl="0" marL="457200" rtl="0" algn="l">
              <a:spcBef>
                <a:spcPts val="0"/>
              </a:spcBef>
              <a:spcAft>
                <a:spcPts val="0"/>
              </a:spcAft>
              <a:buSzPts val="1100"/>
              <a:buChar char="-"/>
            </a:pPr>
            <a:r>
              <a:rPr lang="en"/>
              <a:t>One down side of DWA is that it needs the hyperparameters to be tuned</a:t>
            </a:r>
            <a:endParaRPr/>
          </a:p>
          <a:p>
            <a:pPr indent="-298450" lvl="0" marL="457200" rtl="0" algn="l">
              <a:spcBef>
                <a:spcPts val="0"/>
              </a:spcBef>
              <a:spcAft>
                <a:spcPts val="0"/>
              </a:spcAft>
              <a:buSzPts val="1100"/>
              <a:buChar char="-"/>
            </a:pPr>
            <a:r>
              <a:rPr lang="en"/>
              <a:t>DWA is </a:t>
            </a:r>
            <a:r>
              <a:rPr lang="en"/>
              <a:t>highly</a:t>
            </a:r>
            <a:r>
              <a:rPr lang="en"/>
              <a:t> dependent on the path generated by the </a:t>
            </a:r>
            <a:r>
              <a:rPr lang="en"/>
              <a:t>global</a:t>
            </a:r>
            <a:r>
              <a:rPr lang="en"/>
              <a:t> planner. In the right image, the bottom is D* and the one above uses RRT as </a:t>
            </a:r>
            <a:r>
              <a:rPr lang="en"/>
              <a:t>global</a:t>
            </a:r>
            <a:r>
              <a:rPr lang="en"/>
              <a:t> planner for DWA. </a:t>
            </a:r>
            <a:endParaRPr/>
          </a:p>
          <a:p>
            <a:pPr indent="-298450" lvl="0" marL="457200" rtl="0" algn="l">
              <a:spcBef>
                <a:spcPts val="0"/>
              </a:spcBef>
              <a:spcAft>
                <a:spcPts val="0"/>
              </a:spcAft>
              <a:buSzPts val="1100"/>
              <a:buChar char="-"/>
            </a:pPr>
            <a:r>
              <a:rPr lang="en"/>
              <a:t>It finds a path that might not be optimal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515202c6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515202c6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D* was most optimal of all three algorithms, HPPRM was optimal too. generated paths that further needed smoothening,</a:t>
            </a:r>
            <a:endParaRPr/>
          </a:p>
          <a:p>
            <a:pPr indent="0" lvl="0" marL="0" rtl="0" algn="l">
              <a:spcBef>
                <a:spcPts val="0"/>
              </a:spcBef>
              <a:spcAft>
                <a:spcPts val="0"/>
              </a:spcAft>
              <a:buNone/>
            </a:pPr>
            <a:r>
              <a:rPr lang="en"/>
              <a:t>- DWA as local planner cannot be evaluated for optimality. </a:t>
            </a:r>
            <a:endParaRPr/>
          </a:p>
          <a:p>
            <a:pPr indent="0" lvl="0" marL="0" rtl="0" algn="l">
              <a:spcBef>
                <a:spcPts val="0"/>
              </a:spcBef>
              <a:spcAft>
                <a:spcPts val="0"/>
              </a:spcAft>
              <a:buNone/>
            </a:pPr>
            <a:r>
              <a:rPr lang="en"/>
              <a:t>- D* algo was complete and we noticed that it depended a lot on the resolution of the map. </a:t>
            </a:r>
            <a:endParaRPr/>
          </a:p>
          <a:p>
            <a:pPr indent="0" lvl="0" marL="0" rtl="0" algn="l">
              <a:spcBef>
                <a:spcPts val="0"/>
              </a:spcBef>
              <a:spcAft>
                <a:spcPts val="0"/>
              </a:spcAft>
              <a:buNone/>
            </a:pPr>
            <a:r>
              <a:rPr lang="en"/>
              <a:t>- HPPRM was complete, it was able to find a path every time, but took longer to converge</a:t>
            </a:r>
            <a:endParaRPr/>
          </a:p>
          <a:p>
            <a:pPr indent="0" lvl="0" marL="0" rtl="0" algn="l">
              <a:spcBef>
                <a:spcPts val="0"/>
              </a:spcBef>
              <a:spcAft>
                <a:spcPts val="0"/>
              </a:spcAft>
              <a:buNone/>
            </a:pPr>
            <a:r>
              <a:rPr lang="en"/>
              <a:t>- Safety was one </a:t>
            </a:r>
            <a:r>
              <a:rPr lang="en"/>
              <a:t>evaluation</a:t>
            </a:r>
            <a:r>
              <a:rPr lang="en"/>
              <a:t> criteria that we focused on. The metric we used for safety was the number of collisions in on planning. All three algos can be used for safe-</a:t>
            </a:r>
            <a:endParaRPr/>
          </a:p>
          <a:p>
            <a:pPr indent="0" lvl="0" marL="0" rtl="0" algn="l">
              <a:spcBef>
                <a:spcPts val="0"/>
              </a:spcBef>
              <a:spcAft>
                <a:spcPts val="0"/>
              </a:spcAft>
              <a:buNone/>
            </a:pPr>
            <a:r>
              <a:rPr lang="en"/>
              <a:t>  Planning, D* was safe but IRL it would need a good local planner such as DWA. </a:t>
            </a:r>
            <a:endParaRPr/>
          </a:p>
          <a:p>
            <a:pPr indent="0" lvl="0" marL="0" rtl="0" algn="l">
              <a:spcBef>
                <a:spcPts val="0"/>
              </a:spcBef>
              <a:spcAft>
                <a:spcPts val="0"/>
              </a:spcAft>
              <a:buNone/>
            </a:pPr>
            <a:r>
              <a:rPr lang="en"/>
              <a:t>-DWA performed well with dynamic </a:t>
            </a:r>
            <a:r>
              <a:rPr lang="en"/>
              <a:t>obstacles</a:t>
            </a:r>
            <a:r>
              <a:rPr lang="en"/>
              <a:t>. It was able to predict the movement of obstacles towards the robot and plan </a:t>
            </a:r>
            <a:r>
              <a:rPr lang="en"/>
              <a:t>accordingly</a:t>
            </a:r>
            <a:r>
              <a:rPr lang="en"/>
              <a:t>.</a:t>
            </a:r>
            <a:endParaRPr/>
          </a:p>
          <a:p>
            <a:pPr indent="0" lvl="0" marL="0" rtl="0" algn="l">
              <a:spcBef>
                <a:spcPts val="0"/>
              </a:spcBef>
              <a:spcAft>
                <a:spcPts val="0"/>
              </a:spcAft>
              <a:buNone/>
            </a:pPr>
            <a:r>
              <a:rPr lang="en"/>
              <a:t>- As a reactive planner DWA smoothened with cubic splines is promising.</a:t>
            </a:r>
            <a:endParaRPr/>
          </a:p>
          <a:p>
            <a:pPr indent="0" lvl="0" marL="0" rtl="0" algn="l">
              <a:spcBef>
                <a:spcPts val="0"/>
              </a:spcBef>
              <a:spcAft>
                <a:spcPts val="0"/>
              </a:spcAft>
              <a:buNone/>
            </a:pPr>
            <a:r>
              <a:rPr lang="en"/>
              <a:t>-  D* aND hpprm was computationally inefficient and took longer to run. But we understand that this is the case with most</a:t>
            </a:r>
            <a:endParaRPr/>
          </a:p>
          <a:p>
            <a:pPr indent="0" lvl="0" marL="0" rtl="0" algn="l">
              <a:spcBef>
                <a:spcPts val="0"/>
              </a:spcBef>
              <a:spcAft>
                <a:spcPts val="0"/>
              </a:spcAft>
              <a:buNone/>
            </a:pPr>
            <a:r>
              <a:rPr lang="en"/>
              <a:t>   Planning algos in </a:t>
            </a:r>
            <a:r>
              <a:rPr lang="en"/>
              <a:t>dynamic environment.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DWA being a real-time planner was fast, it had constant computation each time since it only select a setof velocity each time and evaluate the best out of it.</a:t>
            </a:r>
            <a:endParaRPr/>
          </a:p>
          <a:p>
            <a:pPr indent="0" lvl="0" marL="0" rtl="0" algn="l">
              <a:spcBef>
                <a:spcPts val="0"/>
              </a:spcBef>
              <a:spcAft>
                <a:spcPts val="0"/>
              </a:spcAft>
              <a:buNone/>
            </a:pPr>
            <a:r>
              <a:rPr lang="en"/>
              <a:t>   The entire planning time was around 1 second.</a:t>
            </a:r>
            <a:endParaRPr/>
          </a:p>
          <a:p>
            <a:pPr indent="-298450" lvl="0" marL="457200" rtl="0" algn="l">
              <a:spcBef>
                <a:spcPts val="0"/>
              </a:spcBef>
              <a:spcAft>
                <a:spcPts val="0"/>
              </a:spcAft>
              <a:buSzPts val="1100"/>
              <a:buChar char="-"/>
            </a:pPr>
            <a:r>
              <a:rPr lang="en"/>
              <a:t>All three algos can work in complex environments, and with known and unknown obstacles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21dbf6aa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21dbf6aa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a:t>
            </a:r>
            <a:endParaRPr/>
          </a:p>
          <a:p>
            <a:pPr indent="-298450" lvl="0" marL="457200" rtl="0" algn="l">
              <a:spcBef>
                <a:spcPts val="0"/>
              </a:spcBef>
              <a:spcAft>
                <a:spcPts val="0"/>
              </a:spcAft>
              <a:buSzPts val="1100"/>
              <a:buChar char="-"/>
            </a:pPr>
            <a:r>
              <a:rPr lang="en"/>
              <a:t>D* can be useful as an optimal planner. It is a good global planner for DWA.</a:t>
            </a:r>
            <a:endParaRPr/>
          </a:p>
          <a:p>
            <a:pPr indent="-298450" lvl="0" marL="457200" rtl="0" algn="l">
              <a:spcBef>
                <a:spcPts val="0"/>
              </a:spcBef>
              <a:spcAft>
                <a:spcPts val="0"/>
              </a:spcAft>
              <a:buSzPts val="1100"/>
              <a:buChar char="-"/>
            </a:pPr>
            <a:r>
              <a:rPr lang="en"/>
              <a:t>D* is comparatively faster in complex environments when compared with algorithms like A* or PRM. It is particularly useful with dynamic obstacles </a:t>
            </a:r>
            <a:r>
              <a:rPr lang="en"/>
              <a:t>because</a:t>
            </a:r>
            <a:r>
              <a:rPr lang="en"/>
              <a:t> of the incremental planning.</a:t>
            </a:r>
            <a:endParaRPr/>
          </a:p>
          <a:p>
            <a:pPr indent="-298450" lvl="0" marL="457200" rtl="0" algn="l">
              <a:spcBef>
                <a:spcPts val="0"/>
              </a:spcBef>
              <a:spcAft>
                <a:spcPts val="0"/>
              </a:spcAft>
              <a:buSzPts val="1100"/>
              <a:buChar char="-"/>
            </a:pPr>
            <a:r>
              <a:rPr lang="en"/>
              <a:t>IRL, D* can be combine with a good local planner such as DWA, and can be used for planning complete, </a:t>
            </a:r>
            <a:r>
              <a:rPr lang="en"/>
              <a:t>optimal, and safe trajectories</a:t>
            </a:r>
            <a:endParaRPr/>
          </a:p>
          <a:p>
            <a:pPr indent="-298450" lvl="0" marL="457200" rtl="0" algn="l">
              <a:spcBef>
                <a:spcPts val="0"/>
              </a:spcBef>
              <a:spcAft>
                <a:spcPts val="0"/>
              </a:spcAft>
              <a:buSzPts val="1100"/>
              <a:buChar char="-"/>
            </a:pPr>
            <a:r>
              <a:rPr lang="en"/>
              <a:t>Hybrid Potential based PRM is an advanced planning algorithm, that is particularly useful for navigating narrow passages, such as doors in hospitals.</a:t>
            </a:r>
            <a:endParaRPr/>
          </a:p>
          <a:p>
            <a:pPr indent="-298450" lvl="0" marL="457200" rtl="0" algn="l">
              <a:spcBef>
                <a:spcPts val="0"/>
              </a:spcBef>
              <a:spcAft>
                <a:spcPts val="0"/>
              </a:spcAft>
              <a:buSzPts val="1100"/>
              <a:buChar char="-"/>
            </a:pPr>
            <a:r>
              <a:rPr lang="en"/>
              <a:t>HPPRM is a versatile algorithm, it can be implemented for different types of environments or maps from grids to more complex configurations (like a 6D manipulator)</a:t>
            </a:r>
            <a:endParaRPr/>
          </a:p>
          <a:p>
            <a:pPr indent="-298450" lvl="0" marL="457200" rtl="0" algn="l">
              <a:spcBef>
                <a:spcPts val="0"/>
              </a:spcBef>
              <a:spcAft>
                <a:spcPts val="0"/>
              </a:spcAft>
              <a:buSzPts val="1100"/>
              <a:buChar char="-"/>
            </a:pPr>
            <a:r>
              <a:rPr lang="en"/>
              <a:t>Spline Based DWA is a good real-time planner especially good at dynamic obstacle avoidance, even in the presence of uncertain environments</a:t>
            </a:r>
            <a:endParaRPr/>
          </a:p>
          <a:p>
            <a:pPr indent="-298450" lvl="0" marL="457200" rtl="0" algn="l">
              <a:spcBef>
                <a:spcPts val="0"/>
              </a:spcBef>
              <a:spcAft>
                <a:spcPts val="0"/>
              </a:spcAft>
              <a:buSzPts val="1100"/>
              <a:buChar char="-"/>
            </a:pPr>
            <a:r>
              <a:rPr lang="en"/>
              <a:t>In the end, Our goal was identify the benefits of each algorithm and understand what works when, We believe that we have presented a comprehensive study of all three algorithms. </a:t>
            </a:r>
            <a:endParaRPr/>
          </a:p>
          <a:p>
            <a:pPr indent="-298450" lvl="0" marL="457200" rtl="0" algn="l">
              <a:spcBef>
                <a:spcPts val="0"/>
              </a:spcBef>
              <a:spcAft>
                <a:spcPts val="0"/>
              </a:spcAft>
              <a:buSzPts val="1100"/>
              <a:buChar char="-"/>
            </a:pPr>
            <a:r>
              <a:rPr lang="en"/>
              <a:t>We believe that  using Global planners like D* with DWA can help in implementing safer and optimal motion planner for robots in hospitals.</a:t>
            </a:r>
            <a:endParaRPr/>
          </a:p>
          <a:p>
            <a:pPr indent="-298450" lvl="0" marL="457200" rtl="0" algn="l">
              <a:spcBef>
                <a:spcPts val="0"/>
              </a:spcBef>
              <a:spcAft>
                <a:spcPts val="0"/>
              </a:spcAft>
              <a:buSzPts val="1100"/>
              <a:buChar char="-"/>
            </a:pPr>
            <a:r>
              <a:rPr lang="en"/>
              <a:t>Spline based DWA ensures that the trajectory generated are smooth and safe.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35aa205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35aa205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Task division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da53ff21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da53ff21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d0fc29f5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d0fc29f5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d0fc29f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d0fc29f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safe and efficient mobility of mobile robots in a hospital environment is crucial for the prompt delivery of supplies, equipment, and medication. Hospital surroundings, however, are dynamic and complicated, with obstacles like equipments, medical staff, and patients. Due to their assumptions about static impediments and inability to manage non-holonomic restrictions, conventional path planning techniques like Rapidly-exploring Random Trees (RRT) or Probabilistic Roadmap (PRM) may not be suitable for such situations. To address the dynamic and changing nature of hospital environments while taking into account the non-holonomic limits of mobile robots, path planning algorithms efficient in dynamic environments must be implemented.</a:t>
            </a:r>
            <a:endParaRPr/>
          </a:p>
          <a:p>
            <a:pPr indent="0" lvl="0" marL="0" rtl="0" algn="l">
              <a:spcBef>
                <a:spcPts val="0"/>
              </a:spcBef>
              <a:spcAft>
                <a:spcPts val="0"/>
              </a:spcAft>
              <a:buNone/>
            </a:pPr>
            <a:r>
              <a:rPr lang="en"/>
              <a:t>To overcome  these limitations, it is crucial to implement path planning algorithm that are efficient in dynamic environments and can take into account the non-holonomic restrictions of mobile robots. We aim to investigate different path planning algorithms that are suited for the complex and dynamic nature of the hospital environments. We will analyze their performance and identify the scenarios in which each method is most effective.</a:t>
            </a:r>
            <a:endParaRPr/>
          </a:p>
          <a:p>
            <a:pPr indent="0" lvl="0" marL="0" rtl="0" algn="l">
              <a:spcBef>
                <a:spcPts val="0"/>
              </a:spcBef>
              <a:spcAft>
                <a:spcPts val="0"/>
              </a:spcAft>
              <a:buNone/>
            </a:pPr>
            <a:r>
              <a:rPr lang="en"/>
              <a:t>We believe that by comparing and contrasting each algorithm, we can understand their strengths and limitations. Ultimately, the results of this project may contribute to the development of safer, more efficient, and effective mobile robots for use in hospital and other complex environments.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da53ff2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dda53ff2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7482" lvl="0" marL="203200" rtl="0" algn="l">
              <a:lnSpc>
                <a:spcPct val="95000"/>
              </a:lnSpc>
              <a:spcBef>
                <a:spcPts val="900"/>
              </a:spcBef>
              <a:spcAft>
                <a:spcPts val="0"/>
              </a:spcAft>
              <a:buClr>
                <a:schemeClr val="dk1"/>
              </a:buClr>
              <a:buSzPts val="1395"/>
              <a:buFont typeface="Times New Roman"/>
              <a:buChar char="•"/>
            </a:pPr>
            <a:r>
              <a:rPr lang="en" sz="1395">
                <a:solidFill>
                  <a:schemeClr val="dk1"/>
                </a:solidFill>
                <a:latin typeface="Times New Roman"/>
                <a:ea typeface="Times New Roman"/>
                <a:cs typeface="Times New Roman"/>
                <a:sym typeface="Times New Roman"/>
              </a:rPr>
              <a:t>Mobile robots can move more efficiently and avoid congestion in high-traffic areas by dynamically planning their paths. This can result in faster delivery of supplies and equipment, which can have a positive impact on patient outcomes.</a:t>
            </a:r>
            <a:endParaRPr sz="1395">
              <a:solidFill>
                <a:schemeClr val="dk1"/>
              </a:solidFill>
              <a:latin typeface="Times New Roman"/>
              <a:ea typeface="Times New Roman"/>
              <a:cs typeface="Times New Roman"/>
              <a:sym typeface="Times New Roman"/>
            </a:endParaRPr>
          </a:p>
          <a:p>
            <a:pPr indent="-177482" lvl="0" marL="203200" rtl="0" algn="l">
              <a:lnSpc>
                <a:spcPct val="95000"/>
              </a:lnSpc>
              <a:spcBef>
                <a:spcPts val="900"/>
              </a:spcBef>
              <a:spcAft>
                <a:spcPts val="0"/>
              </a:spcAft>
              <a:buClr>
                <a:schemeClr val="dk1"/>
              </a:buClr>
              <a:buSzPts val="1395"/>
              <a:buFont typeface="Times New Roman"/>
              <a:buChar char="•"/>
            </a:pPr>
            <a:r>
              <a:rPr lang="en" sz="1395">
                <a:solidFill>
                  <a:schemeClr val="dk1"/>
                </a:solidFill>
                <a:latin typeface="Times New Roman"/>
                <a:ea typeface="Times New Roman"/>
                <a:cs typeface="Times New Roman"/>
                <a:sym typeface="Times New Roman"/>
              </a:rPr>
              <a:t> Dynamic path planning algorithms can help mobile robots avoid collisions with people, equipment, and other obstacles in the hospital environment. This can reduce the risk of accidents and injuries, ensuring a safer environment for both patients and medical staff.</a:t>
            </a:r>
            <a:endParaRPr sz="1395">
              <a:solidFill>
                <a:schemeClr val="dk1"/>
              </a:solidFill>
              <a:latin typeface="Times New Roman"/>
              <a:ea typeface="Times New Roman"/>
              <a:cs typeface="Times New Roman"/>
              <a:sym typeface="Times New Roman"/>
            </a:endParaRPr>
          </a:p>
          <a:p>
            <a:pPr indent="-177482" lvl="0" marL="203200" rtl="0" algn="l">
              <a:lnSpc>
                <a:spcPct val="95000"/>
              </a:lnSpc>
              <a:spcBef>
                <a:spcPts val="900"/>
              </a:spcBef>
              <a:spcAft>
                <a:spcPts val="0"/>
              </a:spcAft>
              <a:buClr>
                <a:schemeClr val="dk1"/>
              </a:buClr>
              <a:buSzPts val="1395"/>
              <a:buFont typeface="Times New Roman"/>
              <a:buChar char="•"/>
            </a:pPr>
            <a:r>
              <a:rPr lang="en" sz="1395">
                <a:solidFill>
                  <a:schemeClr val="dk1"/>
                </a:solidFill>
                <a:latin typeface="Times New Roman"/>
                <a:ea typeface="Times New Roman"/>
                <a:cs typeface="Times New Roman"/>
                <a:sym typeface="Times New Roman"/>
              </a:rPr>
              <a:t>The use of mobile robots for tasks such as delivery of supplies and equipment can reduce the workload of medical staff, allowing them to focus on more critical tasks. This can result in cost savings for hospitals by reducing the need for additional staffing.</a:t>
            </a:r>
            <a:endParaRPr sz="1395">
              <a:solidFill>
                <a:schemeClr val="dk1"/>
              </a:solidFill>
              <a:latin typeface="Times New Roman"/>
              <a:ea typeface="Times New Roman"/>
              <a:cs typeface="Times New Roman"/>
              <a:sym typeface="Times New Roman"/>
            </a:endParaRPr>
          </a:p>
          <a:p>
            <a:pPr indent="-177482" lvl="0" marL="203200" rtl="0" algn="l">
              <a:lnSpc>
                <a:spcPct val="95000"/>
              </a:lnSpc>
              <a:spcBef>
                <a:spcPts val="900"/>
              </a:spcBef>
              <a:spcAft>
                <a:spcPts val="0"/>
              </a:spcAft>
              <a:buClr>
                <a:schemeClr val="dk1"/>
              </a:buClr>
              <a:buSzPts val="1395"/>
              <a:buFont typeface="Times New Roman"/>
              <a:buChar char="•"/>
            </a:pPr>
            <a:r>
              <a:rPr lang="en" sz="1395">
                <a:solidFill>
                  <a:schemeClr val="dk1"/>
                </a:solidFill>
                <a:latin typeface="Times New Roman"/>
                <a:ea typeface="Times New Roman"/>
                <a:cs typeface="Times New Roman"/>
                <a:sym typeface="Times New Roman"/>
              </a:rPr>
              <a:t>Hospital environments are constantly changing, with new obstacles and challenges arising throughout the day. Dynamic path planning algorithms can adapt to these changes and generate new paths accordingly, ensuring that mobile robots can continue to operate safely and efficiently.</a:t>
            </a:r>
            <a:endParaRPr sz="1395">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da53ff21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da53ff2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671b9f94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671b9f94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da53ff2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da53ff2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dda53ff2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dda53ff2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 -&gt; </a:t>
            </a:r>
            <a:r>
              <a:rPr lang="en"/>
              <a:t>experiment</a:t>
            </a:r>
            <a:r>
              <a:rPr lang="en"/>
              <a:t> in report</a:t>
            </a:r>
            <a:endParaRPr/>
          </a:p>
          <a:p>
            <a:pPr indent="0" lvl="0" marL="0" rtl="0" algn="l">
              <a:spcBef>
                <a:spcPts val="0"/>
              </a:spcBef>
              <a:spcAft>
                <a:spcPts val="0"/>
              </a:spcAft>
              <a:buClr>
                <a:schemeClr val="dk1"/>
              </a:buClr>
              <a:buSzPts val="1100"/>
              <a:buFont typeface="Arial"/>
              <a:buNone/>
            </a:pPr>
            <a:r>
              <a:rPr lang="en"/>
              <a:t>We will be moving the robot from one room in the hospital to another with various stages of obstacles the stages will be: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Known static obstacles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Unknown static obstacles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Known static obstacles with dynamic obstacles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Unknown static obstacles with dynamic obstacles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671b9f94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671b9f94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 - specify </a:t>
            </a:r>
            <a:r>
              <a:rPr lang="en"/>
              <a:t>measurement</a:t>
            </a:r>
            <a:r>
              <a:rPr lang="en"/>
              <a:t> (metric) for the path length with respect to euclidean distance, runtime for motion planning, consider metrics. If you run this multiple times for </a:t>
            </a:r>
            <a:r>
              <a:rPr lang="en"/>
              <a:t>the</a:t>
            </a:r>
            <a:r>
              <a:rPr lang="en"/>
              <a:t> same task you may also </a:t>
            </a:r>
            <a:r>
              <a:rPr lang="en"/>
              <a:t>consider</a:t>
            </a:r>
            <a:r>
              <a:rPr lang="en"/>
              <a:t> the variety of performance for example it may have very good runtime once and bad another is not </a:t>
            </a:r>
            <a:r>
              <a:rPr lang="en"/>
              <a:t>preferred. Quasi-random sampling we care about the variety of sampling performance. </a:t>
            </a:r>
            <a:endParaRPr/>
          </a:p>
          <a:p>
            <a:pPr indent="0" lvl="0" marL="457200" rtl="0" algn="l">
              <a:lnSpc>
                <a:spcPct val="100000"/>
              </a:lnSpc>
              <a:spcBef>
                <a:spcPts val="0"/>
              </a:spcBef>
              <a:spcAft>
                <a:spcPts val="0"/>
              </a:spcAft>
              <a:buNone/>
            </a:pPr>
            <a:r>
              <a:rPr lang="en"/>
              <a:t>Optimality: </a:t>
            </a:r>
            <a:endParaRPr/>
          </a:p>
          <a:p>
            <a:pPr indent="457200" lvl="0" marL="457200" rtl="0" algn="l">
              <a:lnSpc>
                <a:spcPct val="100000"/>
              </a:lnSpc>
              <a:spcBef>
                <a:spcPts val="0"/>
              </a:spcBef>
              <a:spcAft>
                <a:spcPts val="0"/>
              </a:spcAft>
              <a:buClr>
                <a:schemeClr val="dk1"/>
              </a:buClr>
              <a:buSzPts val="1100"/>
              <a:buFont typeface="Arial"/>
              <a:buNone/>
            </a:pPr>
            <a:r>
              <a:rPr lang="en"/>
              <a:t>Time to complete the generated path, and length of the path</a:t>
            </a:r>
            <a:endParaRPr/>
          </a:p>
          <a:p>
            <a:pPr indent="0" lvl="0" marL="457200" rtl="0" algn="l">
              <a:lnSpc>
                <a:spcPct val="100000"/>
              </a:lnSpc>
              <a:spcBef>
                <a:spcPts val="0"/>
              </a:spcBef>
              <a:spcAft>
                <a:spcPts val="0"/>
              </a:spcAft>
              <a:buNone/>
            </a:pPr>
            <a:r>
              <a:rPr lang="en"/>
              <a:t>Completeness: </a:t>
            </a:r>
            <a:endParaRPr/>
          </a:p>
          <a:p>
            <a:pPr indent="457200" lvl="0" marL="457200" rtl="0" algn="l">
              <a:lnSpc>
                <a:spcPct val="100000"/>
              </a:lnSpc>
              <a:spcBef>
                <a:spcPts val="0"/>
              </a:spcBef>
              <a:spcAft>
                <a:spcPts val="0"/>
              </a:spcAft>
              <a:buClr>
                <a:schemeClr val="dk1"/>
              </a:buClr>
              <a:buSzPts val="1100"/>
              <a:buFont typeface="Arial"/>
              <a:buNone/>
            </a:pPr>
            <a:r>
              <a:rPr lang="en"/>
              <a:t>How many times does robot find a path when one exists</a:t>
            </a:r>
            <a:endParaRPr/>
          </a:p>
          <a:p>
            <a:pPr indent="0" lvl="0" marL="457200" rtl="0" algn="l">
              <a:lnSpc>
                <a:spcPct val="100000"/>
              </a:lnSpc>
              <a:spcBef>
                <a:spcPts val="0"/>
              </a:spcBef>
              <a:spcAft>
                <a:spcPts val="0"/>
              </a:spcAft>
              <a:buNone/>
            </a:pPr>
            <a:r>
              <a:rPr lang="en"/>
              <a:t>Safety: </a:t>
            </a:r>
            <a:endParaRPr/>
          </a:p>
          <a:p>
            <a:pPr indent="457200" lvl="0" marL="457200" rtl="0" algn="l">
              <a:lnSpc>
                <a:spcPct val="100000"/>
              </a:lnSpc>
              <a:spcBef>
                <a:spcPts val="0"/>
              </a:spcBef>
              <a:spcAft>
                <a:spcPts val="0"/>
              </a:spcAft>
              <a:buClr>
                <a:schemeClr val="dk1"/>
              </a:buClr>
              <a:buSzPts val="1100"/>
              <a:buFont typeface="Arial"/>
              <a:buNone/>
            </a:pPr>
            <a:r>
              <a:rPr lang="en"/>
              <a:t>Number of Collisions (should be 0)</a:t>
            </a:r>
            <a:endParaRPr/>
          </a:p>
          <a:p>
            <a:pPr indent="0" lvl="0" marL="457200" rtl="0" algn="l">
              <a:lnSpc>
                <a:spcPct val="100000"/>
              </a:lnSpc>
              <a:spcBef>
                <a:spcPts val="0"/>
              </a:spcBef>
              <a:spcAft>
                <a:spcPts val="0"/>
              </a:spcAft>
              <a:buNone/>
            </a:pPr>
            <a:r>
              <a:rPr lang="en"/>
              <a:t>Computational Efficiency: </a:t>
            </a:r>
            <a:endParaRPr/>
          </a:p>
          <a:p>
            <a:pPr indent="457200" lvl="0" marL="457200" rtl="0" algn="l">
              <a:lnSpc>
                <a:spcPct val="100000"/>
              </a:lnSpc>
              <a:spcBef>
                <a:spcPts val="0"/>
              </a:spcBef>
              <a:spcAft>
                <a:spcPts val="0"/>
              </a:spcAft>
              <a:buClr>
                <a:schemeClr val="dk1"/>
              </a:buClr>
              <a:buSzPts val="1100"/>
              <a:buFont typeface="Arial"/>
              <a:buNone/>
            </a:pPr>
            <a:r>
              <a:rPr lang="en"/>
              <a:t>Space and Time complexity.</a:t>
            </a:r>
            <a:endParaRPr/>
          </a:p>
          <a:p>
            <a:pPr indent="0" lvl="0" marL="457200" rtl="0" algn="l">
              <a:lnSpc>
                <a:spcPct val="100000"/>
              </a:lnSpc>
              <a:spcBef>
                <a:spcPts val="0"/>
              </a:spcBef>
              <a:spcAft>
                <a:spcPts val="0"/>
              </a:spcAft>
              <a:buNone/>
            </a:pPr>
            <a:r>
              <a:rPr lang="en"/>
              <a:t>Robustness: </a:t>
            </a:r>
            <a:endParaRPr/>
          </a:p>
          <a:p>
            <a:pPr indent="457200" lvl="0" marL="457200" rtl="0" algn="l">
              <a:lnSpc>
                <a:spcPct val="100000"/>
              </a:lnSpc>
              <a:spcBef>
                <a:spcPts val="0"/>
              </a:spcBef>
              <a:spcAft>
                <a:spcPts val="0"/>
              </a:spcAft>
              <a:buNone/>
            </a:pPr>
            <a:r>
              <a:rPr lang="en"/>
              <a:t>How does the robot handle different scenarios like changes in obstacle number, type, shape and speed.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pic>
        <p:nvPicPr>
          <p:cNvPr descr="greyWatermark-20.png" id="13" name="Google Shape;13;p2"/>
          <p:cNvPicPr preferRelativeResize="0"/>
          <p:nvPr/>
        </p:nvPicPr>
        <p:blipFill rotWithShape="1">
          <a:blip r:embed="rId2">
            <a:alphaModFix/>
          </a:blip>
          <a:srcRect b="0" l="0" r="0" t="0"/>
          <a:stretch/>
        </p:blipFill>
        <p:spPr>
          <a:xfrm>
            <a:off x="5961819" y="2027477"/>
            <a:ext cx="3182181" cy="3116023"/>
          </a:xfrm>
          <a:prstGeom prst="rect">
            <a:avLst/>
          </a:prstGeom>
          <a:noFill/>
          <a:ln>
            <a:noFill/>
          </a:ln>
        </p:spPr>
      </p:pic>
      <p:sp>
        <p:nvSpPr>
          <p:cNvPr id="14" name="Google Shape;14;p2"/>
          <p:cNvSpPr txBox="1"/>
          <p:nvPr>
            <p:ph type="ctrTitle"/>
          </p:nvPr>
        </p:nvSpPr>
        <p:spPr>
          <a:xfrm>
            <a:off x="457200" y="1903444"/>
            <a:ext cx="6858000" cy="1143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3000"/>
              <a:buFont typeface="Verdana"/>
              <a:buNone/>
              <a:defRPr b="1"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 type="subTitle"/>
          </p:nvPr>
        </p:nvSpPr>
        <p:spPr>
          <a:xfrm>
            <a:off x="457200" y="3220180"/>
            <a:ext cx="6858000" cy="743100"/>
          </a:xfrm>
          <a:prstGeom prst="rect">
            <a:avLst/>
          </a:prstGeom>
          <a:noFill/>
          <a:ln>
            <a:noFill/>
          </a:ln>
        </p:spPr>
        <p:txBody>
          <a:bodyPr anchorCtr="0" anchor="t" bIns="34275" lIns="68575" spcFirstLastPara="1" rIns="68575" wrap="square" tIns="34275">
            <a:normAutofit/>
          </a:bodyPr>
          <a:lstStyle>
            <a:lvl1pPr lvl="0" algn="l">
              <a:lnSpc>
                <a:spcPct val="95000"/>
              </a:lnSpc>
              <a:spcBef>
                <a:spcPts val="900"/>
              </a:spcBef>
              <a:spcAft>
                <a:spcPts val="0"/>
              </a:spcAft>
              <a:buSzPts val="2100"/>
              <a:buNone/>
              <a:defRPr sz="2100">
                <a:solidFill>
                  <a:schemeClr val="dk2"/>
                </a:solidFill>
              </a:defRPr>
            </a:lvl1pPr>
            <a:lvl2pPr lvl="1" algn="ctr">
              <a:lnSpc>
                <a:spcPct val="95000"/>
              </a:lnSpc>
              <a:spcBef>
                <a:spcPts val="500"/>
              </a:spcBef>
              <a:spcAft>
                <a:spcPts val="0"/>
              </a:spcAft>
              <a:buSzPts val="1500"/>
              <a:buNone/>
              <a:defRPr>
                <a:solidFill>
                  <a:srgbClr val="888888"/>
                </a:solidFill>
              </a:defRPr>
            </a:lvl2pPr>
            <a:lvl3pPr lvl="2" algn="ctr">
              <a:lnSpc>
                <a:spcPct val="95000"/>
              </a:lnSpc>
              <a:spcBef>
                <a:spcPts val="500"/>
              </a:spcBef>
              <a:spcAft>
                <a:spcPts val="0"/>
              </a:spcAft>
              <a:buSzPts val="1400"/>
              <a:buNone/>
              <a:defRPr>
                <a:solidFill>
                  <a:srgbClr val="888888"/>
                </a:solidFill>
              </a:defRPr>
            </a:lvl3pPr>
            <a:lvl4pPr lvl="3" algn="ctr">
              <a:lnSpc>
                <a:spcPct val="95000"/>
              </a:lnSpc>
              <a:spcBef>
                <a:spcPts val="500"/>
              </a:spcBef>
              <a:spcAft>
                <a:spcPts val="0"/>
              </a:spcAft>
              <a:buSzPts val="1200"/>
              <a:buNone/>
              <a:defRPr>
                <a:solidFill>
                  <a:srgbClr val="888888"/>
                </a:solidFill>
              </a:defRPr>
            </a:lvl4pPr>
            <a:lvl5pPr lvl="4" algn="ctr">
              <a:lnSpc>
                <a:spcPct val="95000"/>
              </a:lnSpc>
              <a:spcBef>
                <a:spcPts val="500"/>
              </a:spcBef>
              <a:spcAft>
                <a:spcPts val="0"/>
              </a:spcAft>
              <a:buSzPts val="1200"/>
              <a:buNone/>
              <a:defRPr>
                <a:solidFill>
                  <a:srgbClr val="888888"/>
                </a:solidFill>
              </a:defRPr>
            </a:lvl5pPr>
            <a:lvl6pPr lvl="5" algn="ctr">
              <a:spcBef>
                <a:spcPts val="200"/>
              </a:spcBef>
              <a:spcAft>
                <a:spcPts val="0"/>
              </a:spcAft>
              <a:buSzPts val="1200"/>
              <a:buNone/>
              <a:defRPr>
                <a:solidFill>
                  <a:srgbClr val="888888"/>
                </a:solidFill>
              </a:defRPr>
            </a:lvl6pPr>
            <a:lvl7pPr lvl="6" algn="ctr">
              <a:spcBef>
                <a:spcPts val="200"/>
              </a:spcBef>
              <a:spcAft>
                <a:spcPts val="0"/>
              </a:spcAft>
              <a:buSzPts val="1200"/>
              <a:buNone/>
              <a:defRPr>
                <a:solidFill>
                  <a:srgbClr val="888888"/>
                </a:solidFill>
              </a:defRPr>
            </a:lvl7pPr>
            <a:lvl8pPr lvl="7" algn="ctr">
              <a:spcBef>
                <a:spcPts val="200"/>
              </a:spcBef>
              <a:spcAft>
                <a:spcPts val="0"/>
              </a:spcAft>
              <a:buSzPts val="1200"/>
              <a:buNone/>
              <a:defRPr>
                <a:solidFill>
                  <a:srgbClr val="888888"/>
                </a:solidFill>
              </a:defRPr>
            </a:lvl8pPr>
            <a:lvl9pPr lvl="8" algn="ctr">
              <a:spcBef>
                <a:spcPts val="200"/>
              </a:spcBef>
              <a:spcAft>
                <a:spcPts val="0"/>
              </a:spcAft>
              <a:buSzPts val="1200"/>
              <a:buNone/>
              <a:defRPr>
                <a:solidFill>
                  <a:srgbClr val="888888"/>
                </a:solidFill>
              </a:defRPr>
            </a:lvl9pPr>
          </a:lstStyle>
          <a:p/>
        </p:txBody>
      </p:sp>
      <p:pic>
        <p:nvPicPr>
          <p:cNvPr id="16" name="Google Shape;16;p2"/>
          <p:cNvPicPr preferRelativeResize="0"/>
          <p:nvPr/>
        </p:nvPicPr>
        <p:blipFill rotWithShape="1">
          <a:blip r:embed="rId3">
            <a:alphaModFix/>
          </a:blip>
          <a:srcRect b="0" l="0" r="0" t="0"/>
          <a:stretch/>
        </p:blipFill>
        <p:spPr>
          <a:xfrm>
            <a:off x="533400" y="742951"/>
            <a:ext cx="2537578" cy="822656"/>
          </a:xfrm>
          <a:prstGeom prst="rect">
            <a:avLst/>
          </a:prstGeom>
          <a:noFill/>
          <a:ln>
            <a:noFill/>
          </a:ln>
        </p:spPr>
      </p:pic>
    </p:spTree>
  </p:cSld>
  <p:clrMapOvr>
    <a:masterClrMapping/>
  </p:clrMapOvr>
  <p:extLst>
    <p:ext uri="{DCECCB84-F9BA-43D5-87BE-67443E8EF086}">
      <p15:sldGuideLst>
        <p15:guide id="1" pos="3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1"/>
          <p:cNvSpPr txBox="1"/>
          <p:nvPr>
            <p:ph idx="12" type="sldNum"/>
          </p:nvPr>
        </p:nvSpPr>
        <p:spPr>
          <a:xfrm>
            <a:off x="1" y="4793743"/>
            <a:ext cx="459300" cy="2739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64" name="Google Shape;64;p11"/>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2"/>
          <p:cNvSpPr txBox="1"/>
          <p:nvPr>
            <p:ph type="title"/>
          </p:nvPr>
        </p:nvSpPr>
        <p:spPr>
          <a:xfrm>
            <a:off x="457200" y="57150"/>
            <a:ext cx="8305800" cy="800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2400"/>
              <a:buFont typeface="Verdana"/>
              <a:buNone/>
              <a:defRPr b="1"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2"/>
          <p:cNvSpPr txBox="1"/>
          <p:nvPr>
            <p:ph idx="1" type="body"/>
          </p:nvPr>
        </p:nvSpPr>
        <p:spPr>
          <a:xfrm>
            <a:off x="3392782" y="1143001"/>
            <a:ext cx="5294100" cy="3486000"/>
          </a:xfrm>
          <a:prstGeom prst="rect">
            <a:avLst/>
          </a:prstGeom>
          <a:noFill/>
          <a:ln>
            <a:noFill/>
          </a:ln>
        </p:spPr>
        <p:txBody>
          <a:bodyPr anchorCtr="0" anchor="t" bIns="34275" lIns="68575" spcFirstLastPara="1" rIns="68575" wrap="square" tIns="34275">
            <a:normAutofit/>
          </a:bodyPr>
          <a:lstStyle>
            <a:lvl1pPr indent="-342900" lvl="0" marL="457200" algn="l">
              <a:lnSpc>
                <a:spcPct val="95000"/>
              </a:lnSpc>
              <a:spcBef>
                <a:spcPts val="900"/>
              </a:spcBef>
              <a:spcAft>
                <a:spcPts val="0"/>
              </a:spcAft>
              <a:buSzPts val="1800"/>
              <a:buChar char="•"/>
              <a:defRPr sz="1800"/>
            </a:lvl1pPr>
            <a:lvl2pPr indent="-336550" lvl="1" marL="914400" algn="l">
              <a:lnSpc>
                <a:spcPct val="95000"/>
              </a:lnSpc>
              <a:spcBef>
                <a:spcPts val="500"/>
              </a:spcBef>
              <a:spcAft>
                <a:spcPts val="0"/>
              </a:spcAft>
              <a:buSzPts val="1700"/>
              <a:buChar char="─"/>
              <a:defRPr sz="1700"/>
            </a:lvl2pPr>
            <a:lvl3pPr indent="-323850" lvl="2" marL="1371600" algn="l">
              <a:lnSpc>
                <a:spcPct val="95000"/>
              </a:lnSpc>
              <a:spcBef>
                <a:spcPts val="500"/>
              </a:spcBef>
              <a:spcAft>
                <a:spcPts val="0"/>
              </a:spcAft>
              <a:buSzPts val="1500"/>
              <a:buChar char="▪"/>
              <a:defRPr sz="1500"/>
            </a:lvl3pPr>
            <a:lvl4pPr indent="-317500" lvl="3" marL="1828800" algn="l">
              <a:lnSpc>
                <a:spcPct val="95000"/>
              </a:lnSpc>
              <a:spcBef>
                <a:spcPts val="500"/>
              </a:spcBef>
              <a:spcAft>
                <a:spcPts val="0"/>
              </a:spcAft>
              <a:buSzPts val="1400"/>
              <a:buChar char="o"/>
              <a:defRPr sz="1400"/>
            </a:lvl4pPr>
            <a:lvl5pPr indent="-317500" lvl="4" marL="2286000" algn="l">
              <a:lnSpc>
                <a:spcPct val="95000"/>
              </a:lnSpc>
              <a:spcBef>
                <a:spcPts val="500"/>
              </a:spcBef>
              <a:spcAft>
                <a:spcPts val="0"/>
              </a:spcAft>
              <a:buSzPts val="1400"/>
              <a:buChar char="•"/>
              <a:defRPr sz="1400"/>
            </a:lvl5pPr>
            <a:lvl6pPr indent="-323850" lvl="5" marL="2743200" algn="l">
              <a:spcBef>
                <a:spcPts val="300"/>
              </a:spcBef>
              <a:spcAft>
                <a:spcPts val="0"/>
              </a:spcAft>
              <a:buSzPts val="1500"/>
              <a:buChar char="•"/>
              <a:defRPr sz="1500"/>
            </a:lvl6pPr>
            <a:lvl7pPr indent="-323850" lvl="6" marL="3200400" algn="l">
              <a:spcBef>
                <a:spcPts val="300"/>
              </a:spcBef>
              <a:spcAft>
                <a:spcPts val="0"/>
              </a:spcAft>
              <a:buSzPts val="1500"/>
              <a:buChar char="•"/>
              <a:defRPr sz="1500"/>
            </a:lvl7pPr>
            <a:lvl8pPr indent="-323850" lvl="7" marL="3657600" algn="l">
              <a:spcBef>
                <a:spcPts val="300"/>
              </a:spcBef>
              <a:spcAft>
                <a:spcPts val="0"/>
              </a:spcAft>
              <a:buSzPts val="1500"/>
              <a:buChar char="•"/>
              <a:defRPr sz="1500"/>
            </a:lvl8pPr>
            <a:lvl9pPr indent="-323850" lvl="8" marL="4114800" algn="l">
              <a:spcBef>
                <a:spcPts val="300"/>
              </a:spcBef>
              <a:spcAft>
                <a:spcPts val="0"/>
              </a:spcAft>
              <a:buSzPts val="1500"/>
              <a:buChar char="•"/>
              <a:defRPr sz="1500"/>
            </a:lvl9pPr>
          </a:lstStyle>
          <a:p/>
        </p:txBody>
      </p:sp>
      <p:sp>
        <p:nvSpPr>
          <p:cNvPr id="68" name="Google Shape;68;p12"/>
          <p:cNvSpPr txBox="1"/>
          <p:nvPr>
            <p:ph idx="2" type="body"/>
          </p:nvPr>
        </p:nvSpPr>
        <p:spPr>
          <a:xfrm>
            <a:off x="443917" y="1143000"/>
            <a:ext cx="2673600" cy="3486300"/>
          </a:xfrm>
          <a:prstGeom prst="rect">
            <a:avLst/>
          </a:prstGeom>
          <a:noFill/>
          <a:ln>
            <a:noFill/>
          </a:ln>
        </p:spPr>
        <p:txBody>
          <a:bodyPr anchorCtr="0" anchor="t" bIns="34275" lIns="68575" spcFirstLastPara="1" rIns="68575" wrap="square" tIns="34275">
            <a:normAutofit/>
          </a:bodyPr>
          <a:lstStyle>
            <a:lvl1pPr indent="-228600" lvl="0" marL="457200" algn="l">
              <a:lnSpc>
                <a:spcPct val="95000"/>
              </a:lnSpc>
              <a:spcBef>
                <a:spcPts val="900"/>
              </a:spcBef>
              <a:spcAft>
                <a:spcPts val="0"/>
              </a:spcAft>
              <a:buSzPts val="1500"/>
              <a:buNone/>
              <a:defRPr sz="1500">
                <a:solidFill>
                  <a:schemeClr val="dk2"/>
                </a:solidFill>
              </a:defRPr>
            </a:lvl1pPr>
            <a:lvl2pPr indent="-228600" lvl="1" marL="914400" algn="l">
              <a:lnSpc>
                <a:spcPct val="95000"/>
              </a:lnSpc>
              <a:spcBef>
                <a:spcPts val="500"/>
              </a:spcBef>
              <a:spcAft>
                <a:spcPts val="0"/>
              </a:spcAft>
              <a:buSzPts val="900"/>
              <a:buNone/>
              <a:defRPr sz="900"/>
            </a:lvl2pPr>
            <a:lvl3pPr indent="-228600" lvl="2" marL="1371600" algn="l">
              <a:lnSpc>
                <a:spcPct val="95000"/>
              </a:lnSpc>
              <a:spcBef>
                <a:spcPts val="500"/>
              </a:spcBef>
              <a:spcAft>
                <a:spcPts val="0"/>
              </a:spcAft>
              <a:buSzPts val="800"/>
              <a:buNone/>
              <a:defRPr sz="800"/>
            </a:lvl3pPr>
            <a:lvl4pPr indent="-228600" lvl="3" marL="1828800" algn="l">
              <a:lnSpc>
                <a:spcPct val="95000"/>
              </a:lnSpc>
              <a:spcBef>
                <a:spcPts val="500"/>
              </a:spcBef>
              <a:spcAft>
                <a:spcPts val="0"/>
              </a:spcAft>
              <a:buSzPts val="700"/>
              <a:buNone/>
              <a:defRPr sz="700"/>
            </a:lvl4pPr>
            <a:lvl5pPr indent="-228600" lvl="4" marL="2286000" algn="l">
              <a:lnSpc>
                <a:spcPct val="95000"/>
              </a:lnSpc>
              <a:spcBef>
                <a:spcPts val="500"/>
              </a:spcBef>
              <a:spcAft>
                <a:spcPts val="0"/>
              </a:spcAft>
              <a:buSzPts val="700"/>
              <a:buNone/>
              <a:defRPr sz="700"/>
            </a:lvl5pPr>
            <a:lvl6pPr indent="-228600" lvl="5" marL="2743200" algn="l">
              <a:spcBef>
                <a:spcPts val="100"/>
              </a:spcBef>
              <a:spcAft>
                <a:spcPts val="0"/>
              </a:spcAft>
              <a:buSzPts val="700"/>
              <a:buNone/>
              <a:defRPr sz="700"/>
            </a:lvl6pPr>
            <a:lvl7pPr indent="-228600" lvl="6" marL="3200400" algn="l">
              <a:spcBef>
                <a:spcPts val="100"/>
              </a:spcBef>
              <a:spcAft>
                <a:spcPts val="0"/>
              </a:spcAft>
              <a:buSzPts val="700"/>
              <a:buNone/>
              <a:defRPr sz="700"/>
            </a:lvl7pPr>
            <a:lvl8pPr indent="-228600" lvl="7" marL="3657600" algn="l">
              <a:spcBef>
                <a:spcPts val="100"/>
              </a:spcBef>
              <a:spcAft>
                <a:spcPts val="0"/>
              </a:spcAft>
              <a:buSzPts val="700"/>
              <a:buNone/>
              <a:defRPr sz="700"/>
            </a:lvl8pPr>
            <a:lvl9pPr indent="-228600" lvl="8" marL="4114800" algn="l">
              <a:spcBef>
                <a:spcPts val="100"/>
              </a:spcBef>
              <a:spcAft>
                <a:spcPts val="0"/>
              </a:spcAft>
              <a:buSzPts val="700"/>
              <a:buNone/>
              <a:defRPr sz="700"/>
            </a:lvl9pPr>
          </a:lstStyle>
          <a:p/>
        </p:txBody>
      </p:sp>
      <p:sp>
        <p:nvSpPr>
          <p:cNvPr id="69" name="Google Shape;69;p12"/>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70" name="Google Shape;70;p12"/>
          <p:cNvCxnSpPr/>
          <p:nvPr/>
        </p:nvCxnSpPr>
        <p:spPr>
          <a:xfrm rot="5400000">
            <a:off x="1835404" y="2685895"/>
            <a:ext cx="2857500" cy="1500"/>
          </a:xfrm>
          <a:prstGeom prst="straightConnector1">
            <a:avLst/>
          </a:prstGeom>
          <a:noFill/>
          <a:ln cap="flat" cmpd="sng" w="15875">
            <a:solidFill>
              <a:srgbClr val="B5B5B5"/>
            </a:solidFill>
            <a:prstDash val="solid"/>
            <a:round/>
            <a:headEnd len="sm" w="sm" type="none"/>
            <a:tailEnd len="sm" w="sm" type="none"/>
          </a:ln>
        </p:spPr>
      </p:cxnSp>
      <p:sp>
        <p:nvSpPr>
          <p:cNvPr id="71" name="Google Shape;71;p12"/>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3"/>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lvl1pPr lvl="0" rtl="0">
              <a:spcBef>
                <a:spcPts val="0"/>
              </a:spcBef>
              <a:spcAft>
                <a:spcPts val="0"/>
              </a:spcAft>
              <a:buSzPts val="2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42900" lvl="0" marL="457200" rtl="0">
              <a:spcBef>
                <a:spcPts val="900"/>
              </a:spcBef>
              <a:spcAft>
                <a:spcPts val="0"/>
              </a:spcAft>
              <a:buSzPts val="1800"/>
              <a:buChar char="•"/>
              <a:defRPr/>
            </a:lvl1pPr>
            <a:lvl2pPr indent="-323850" lvl="1" marL="914400" rtl="0">
              <a:spcBef>
                <a:spcPts val="500"/>
              </a:spcBef>
              <a:spcAft>
                <a:spcPts val="0"/>
              </a:spcAft>
              <a:buSzPts val="1500"/>
              <a:buChar char="─"/>
              <a:defRPr/>
            </a:lvl2pPr>
            <a:lvl3pPr indent="-317500" lvl="2" marL="1371600" rtl="0">
              <a:spcBef>
                <a:spcPts val="500"/>
              </a:spcBef>
              <a:spcAft>
                <a:spcPts val="0"/>
              </a:spcAft>
              <a:buSzPts val="1400"/>
              <a:buChar char="▪"/>
              <a:defRPr/>
            </a:lvl3pPr>
            <a:lvl4pPr indent="-304800" lvl="3" marL="1828800" rtl="0">
              <a:spcBef>
                <a:spcPts val="500"/>
              </a:spcBef>
              <a:spcAft>
                <a:spcPts val="0"/>
              </a:spcAft>
              <a:buSzPts val="1200"/>
              <a:buChar char="o"/>
              <a:defRPr/>
            </a:lvl4pPr>
            <a:lvl5pPr indent="-304800" lvl="4" marL="2286000" rtl="0">
              <a:spcBef>
                <a:spcPts val="500"/>
              </a:spcBef>
              <a:spcAft>
                <a:spcPts val="0"/>
              </a:spcAft>
              <a:buSzPts val="1200"/>
              <a:buChar char="•"/>
              <a:defRPr/>
            </a:lvl5pPr>
            <a:lvl6pPr indent="-304800" lvl="5" marL="2743200" rtl="0">
              <a:spcBef>
                <a:spcPts val="200"/>
              </a:spcBef>
              <a:spcAft>
                <a:spcPts val="0"/>
              </a:spcAft>
              <a:buSzPts val="1200"/>
              <a:buChar char="•"/>
              <a:defRPr/>
            </a:lvl6pPr>
            <a:lvl7pPr indent="-304800" lvl="6" marL="3200400" rtl="0">
              <a:spcBef>
                <a:spcPts val="200"/>
              </a:spcBef>
              <a:spcAft>
                <a:spcPts val="0"/>
              </a:spcAft>
              <a:buSzPts val="1200"/>
              <a:buChar char="•"/>
              <a:defRPr/>
            </a:lvl7pPr>
            <a:lvl8pPr indent="-304800" lvl="7" marL="3657600" rtl="0">
              <a:spcBef>
                <a:spcPts val="200"/>
              </a:spcBef>
              <a:spcAft>
                <a:spcPts val="0"/>
              </a:spcAft>
              <a:buSzPts val="1200"/>
              <a:buChar char="•"/>
              <a:defRPr/>
            </a:lvl8pPr>
            <a:lvl9pPr indent="-304800" lvl="8" marL="4114800" rtl="0">
              <a:spcBef>
                <a:spcPts val="200"/>
              </a:spcBef>
              <a:spcAft>
                <a:spcPts val="0"/>
              </a:spcAft>
              <a:buSzPts val="1200"/>
              <a:buChar char="•"/>
              <a:defRPr/>
            </a:lvl9pPr>
          </a:lstStyle>
          <a:p/>
        </p:txBody>
      </p:sp>
      <p:sp>
        <p:nvSpPr>
          <p:cNvPr id="75" name="Google Shape;75;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showMasterSp="0">
  <p:cSld name="Title2">
    <p:bg>
      <p:bgPr>
        <a:solidFill>
          <a:srgbClr val="AB192D"/>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0" l="0" r="0" t="0"/>
          <a:stretch/>
        </p:blipFill>
        <p:spPr>
          <a:xfrm>
            <a:off x="533400" y="742951"/>
            <a:ext cx="2537579" cy="828985"/>
          </a:xfrm>
          <a:prstGeom prst="rect">
            <a:avLst/>
          </a:prstGeom>
          <a:noFill/>
          <a:ln>
            <a:noFill/>
          </a:ln>
        </p:spPr>
      </p:pic>
      <p:pic>
        <p:nvPicPr>
          <p:cNvPr id="19" name="Google Shape;19;p3"/>
          <p:cNvPicPr preferRelativeResize="0"/>
          <p:nvPr/>
        </p:nvPicPr>
        <p:blipFill rotWithShape="1">
          <a:blip r:embed="rId3">
            <a:alphaModFix/>
          </a:blip>
          <a:srcRect b="0" l="0" r="0" t="0"/>
          <a:stretch/>
        </p:blipFill>
        <p:spPr>
          <a:xfrm>
            <a:off x="5948387" y="2020489"/>
            <a:ext cx="3195614" cy="3129177"/>
          </a:xfrm>
          <a:prstGeom prst="rect">
            <a:avLst/>
          </a:prstGeom>
          <a:noFill/>
          <a:ln>
            <a:noFill/>
          </a:ln>
        </p:spPr>
      </p:pic>
      <p:sp>
        <p:nvSpPr>
          <p:cNvPr id="20" name="Google Shape;20;p3"/>
          <p:cNvSpPr txBox="1"/>
          <p:nvPr>
            <p:ph type="ctrTitle"/>
          </p:nvPr>
        </p:nvSpPr>
        <p:spPr>
          <a:xfrm>
            <a:off x="457200" y="1903444"/>
            <a:ext cx="6858000" cy="1143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3000"/>
              <a:buFont typeface="Verdana"/>
              <a:buNone/>
              <a:defRPr b="1" sz="30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 type="subTitle"/>
          </p:nvPr>
        </p:nvSpPr>
        <p:spPr>
          <a:xfrm>
            <a:off x="457200" y="3220180"/>
            <a:ext cx="6858000" cy="743100"/>
          </a:xfrm>
          <a:prstGeom prst="rect">
            <a:avLst/>
          </a:prstGeom>
          <a:noFill/>
          <a:ln>
            <a:noFill/>
          </a:ln>
        </p:spPr>
        <p:txBody>
          <a:bodyPr anchorCtr="0" anchor="t" bIns="34275" lIns="68575" spcFirstLastPara="1" rIns="68575" wrap="square" tIns="34275">
            <a:normAutofit/>
          </a:bodyPr>
          <a:lstStyle>
            <a:lvl1pPr lvl="0" algn="l">
              <a:lnSpc>
                <a:spcPct val="95000"/>
              </a:lnSpc>
              <a:spcBef>
                <a:spcPts val="900"/>
              </a:spcBef>
              <a:spcAft>
                <a:spcPts val="0"/>
              </a:spcAft>
              <a:buSzPts val="2100"/>
              <a:buNone/>
              <a:defRPr sz="2100">
                <a:solidFill>
                  <a:schemeClr val="lt1"/>
                </a:solidFill>
              </a:defRPr>
            </a:lvl1pPr>
            <a:lvl2pPr lvl="1" algn="ctr">
              <a:lnSpc>
                <a:spcPct val="95000"/>
              </a:lnSpc>
              <a:spcBef>
                <a:spcPts val="500"/>
              </a:spcBef>
              <a:spcAft>
                <a:spcPts val="0"/>
              </a:spcAft>
              <a:buSzPts val="1500"/>
              <a:buNone/>
              <a:defRPr>
                <a:solidFill>
                  <a:srgbClr val="888888"/>
                </a:solidFill>
              </a:defRPr>
            </a:lvl2pPr>
            <a:lvl3pPr lvl="2" algn="ctr">
              <a:lnSpc>
                <a:spcPct val="95000"/>
              </a:lnSpc>
              <a:spcBef>
                <a:spcPts val="500"/>
              </a:spcBef>
              <a:spcAft>
                <a:spcPts val="0"/>
              </a:spcAft>
              <a:buSzPts val="1400"/>
              <a:buNone/>
              <a:defRPr>
                <a:solidFill>
                  <a:srgbClr val="888888"/>
                </a:solidFill>
              </a:defRPr>
            </a:lvl3pPr>
            <a:lvl4pPr lvl="3" algn="ctr">
              <a:lnSpc>
                <a:spcPct val="95000"/>
              </a:lnSpc>
              <a:spcBef>
                <a:spcPts val="500"/>
              </a:spcBef>
              <a:spcAft>
                <a:spcPts val="0"/>
              </a:spcAft>
              <a:buSzPts val="1200"/>
              <a:buNone/>
              <a:defRPr>
                <a:solidFill>
                  <a:srgbClr val="888888"/>
                </a:solidFill>
              </a:defRPr>
            </a:lvl4pPr>
            <a:lvl5pPr lvl="4" algn="ctr">
              <a:lnSpc>
                <a:spcPct val="95000"/>
              </a:lnSpc>
              <a:spcBef>
                <a:spcPts val="500"/>
              </a:spcBef>
              <a:spcAft>
                <a:spcPts val="0"/>
              </a:spcAft>
              <a:buSzPts val="1200"/>
              <a:buNone/>
              <a:defRPr>
                <a:solidFill>
                  <a:srgbClr val="888888"/>
                </a:solidFill>
              </a:defRPr>
            </a:lvl5pPr>
            <a:lvl6pPr lvl="5" algn="ctr">
              <a:spcBef>
                <a:spcPts val="200"/>
              </a:spcBef>
              <a:spcAft>
                <a:spcPts val="0"/>
              </a:spcAft>
              <a:buSzPts val="1200"/>
              <a:buNone/>
              <a:defRPr>
                <a:solidFill>
                  <a:srgbClr val="888888"/>
                </a:solidFill>
              </a:defRPr>
            </a:lvl6pPr>
            <a:lvl7pPr lvl="6" algn="ctr">
              <a:spcBef>
                <a:spcPts val="200"/>
              </a:spcBef>
              <a:spcAft>
                <a:spcPts val="0"/>
              </a:spcAft>
              <a:buSzPts val="1200"/>
              <a:buNone/>
              <a:defRPr>
                <a:solidFill>
                  <a:srgbClr val="888888"/>
                </a:solidFill>
              </a:defRPr>
            </a:lvl7pPr>
            <a:lvl8pPr lvl="7" algn="ctr">
              <a:spcBef>
                <a:spcPts val="200"/>
              </a:spcBef>
              <a:spcAft>
                <a:spcPts val="0"/>
              </a:spcAft>
              <a:buSzPts val="1200"/>
              <a:buNone/>
              <a:defRPr>
                <a:solidFill>
                  <a:srgbClr val="888888"/>
                </a:solidFill>
              </a:defRPr>
            </a:lvl8pPr>
            <a:lvl9pPr lvl="8" algn="ctr">
              <a:spcBef>
                <a:spcPts val="200"/>
              </a:spcBef>
              <a:spcAft>
                <a:spcPts val="0"/>
              </a:spcAft>
              <a:buSzPts val="1200"/>
              <a:buNone/>
              <a:defRPr>
                <a:solidFill>
                  <a:srgbClr val="888888"/>
                </a:solidFill>
              </a:defRPr>
            </a:lvl9pPr>
          </a:lstStyle>
          <a:p/>
        </p:txBody>
      </p:sp>
      <p:sp>
        <p:nvSpPr>
          <p:cNvPr id="22" name="Google Shape;22;p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Red" showMasterSp="0">
  <p:cSld name="BlankRed">
    <p:bg>
      <p:bgPr>
        <a:solidFill>
          <a:schemeClr val="lt2"/>
        </a:solidFill>
      </p:bgPr>
    </p:bg>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0" t="0"/>
          <a:stretch/>
        </p:blipFill>
        <p:spPr>
          <a:xfrm>
            <a:off x="2899598" y="800126"/>
            <a:ext cx="3344804" cy="3321025"/>
          </a:xfrm>
          <a:prstGeom prst="rect">
            <a:avLst/>
          </a:prstGeom>
          <a:noFill/>
          <a:ln>
            <a:noFill/>
          </a:ln>
        </p:spPr>
      </p:pic>
      <p:sp>
        <p:nvSpPr>
          <p:cNvPr id="25" name="Google Shape;25;p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6" name="Shape 26"/>
        <p:cNvGrpSpPr/>
        <p:nvPr/>
      </p:nvGrpSpPr>
      <p:grpSpPr>
        <a:xfrm>
          <a:off x="0" y="0"/>
          <a:ext cx="0" cy="0"/>
          <a:chOff x="0" y="0"/>
          <a:chExt cx="0" cy="0"/>
        </a:xfrm>
      </p:grpSpPr>
      <p:sp>
        <p:nvSpPr>
          <p:cNvPr id="27" name="Google Shape;27;p5"/>
          <p:cNvSpPr/>
          <p:nvPr/>
        </p:nvSpPr>
        <p:spPr>
          <a:xfrm>
            <a:off x="0" y="0"/>
            <a:ext cx="9144000" cy="857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Verdana"/>
              <a:ea typeface="Verdana"/>
              <a:cs typeface="Verdana"/>
              <a:sym typeface="Verdana"/>
            </a:endParaRPr>
          </a:p>
        </p:txBody>
      </p:sp>
      <p:sp>
        <p:nvSpPr>
          <p:cNvPr id="28" name="Google Shape;28;p5"/>
          <p:cNvSpPr txBox="1"/>
          <p:nvPr>
            <p:ph type="title"/>
          </p:nvPr>
        </p:nvSpPr>
        <p:spPr>
          <a:xfrm>
            <a:off x="469106" y="1085850"/>
            <a:ext cx="6858000" cy="12573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3000"/>
              <a:buFont typeface="Verdana"/>
              <a:buNone/>
              <a:defRPr b="1" sz="3000">
                <a:solidFill>
                  <a:srgbClr val="262626"/>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5"/>
          <p:cNvSpPr txBox="1"/>
          <p:nvPr>
            <p:ph idx="1" type="body"/>
          </p:nvPr>
        </p:nvSpPr>
        <p:spPr>
          <a:xfrm>
            <a:off x="469106" y="2343150"/>
            <a:ext cx="6858000" cy="685800"/>
          </a:xfrm>
          <a:prstGeom prst="rect">
            <a:avLst/>
          </a:prstGeom>
          <a:noFill/>
          <a:ln>
            <a:noFill/>
          </a:ln>
        </p:spPr>
        <p:txBody>
          <a:bodyPr anchorCtr="0" anchor="t" bIns="34275" lIns="68575" spcFirstLastPara="1" rIns="68575" wrap="square" tIns="34275">
            <a:normAutofit/>
          </a:bodyPr>
          <a:lstStyle>
            <a:lvl1pPr indent="-228600" lvl="0" marL="457200" algn="l">
              <a:lnSpc>
                <a:spcPct val="95000"/>
              </a:lnSpc>
              <a:spcBef>
                <a:spcPts val="900"/>
              </a:spcBef>
              <a:spcAft>
                <a:spcPts val="0"/>
              </a:spcAft>
              <a:buSzPts val="2100"/>
              <a:buNone/>
              <a:defRPr sz="2100">
                <a:solidFill>
                  <a:schemeClr val="dk2"/>
                </a:solidFill>
              </a:defRPr>
            </a:lvl1pPr>
            <a:lvl2pPr indent="-228600" lvl="1" marL="914400" algn="l">
              <a:lnSpc>
                <a:spcPct val="95000"/>
              </a:lnSpc>
              <a:spcBef>
                <a:spcPts val="500"/>
              </a:spcBef>
              <a:spcAft>
                <a:spcPts val="0"/>
              </a:spcAft>
              <a:buSzPts val="1400"/>
              <a:buNone/>
              <a:defRPr sz="1400">
                <a:solidFill>
                  <a:srgbClr val="888888"/>
                </a:solidFill>
              </a:defRPr>
            </a:lvl2pPr>
            <a:lvl3pPr indent="-228600" lvl="2" marL="1371600" algn="l">
              <a:lnSpc>
                <a:spcPct val="95000"/>
              </a:lnSpc>
              <a:spcBef>
                <a:spcPts val="500"/>
              </a:spcBef>
              <a:spcAft>
                <a:spcPts val="0"/>
              </a:spcAft>
              <a:buSzPts val="1200"/>
              <a:buNone/>
              <a:defRPr sz="1200">
                <a:solidFill>
                  <a:srgbClr val="888888"/>
                </a:solidFill>
              </a:defRPr>
            </a:lvl3pPr>
            <a:lvl4pPr indent="-228600" lvl="3" marL="1828800" algn="l">
              <a:lnSpc>
                <a:spcPct val="95000"/>
              </a:lnSpc>
              <a:spcBef>
                <a:spcPts val="500"/>
              </a:spcBef>
              <a:spcAft>
                <a:spcPts val="0"/>
              </a:spcAft>
              <a:buSzPts val="1100"/>
              <a:buNone/>
              <a:defRPr sz="1100">
                <a:solidFill>
                  <a:srgbClr val="888888"/>
                </a:solidFill>
              </a:defRPr>
            </a:lvl4pPr>
            <a:lvl5pPr indent="-228600" lvl="4" marL="2286000" algn="l">
              <a:lnSpc>
                <a:spcPct val="95000"/>
              </a:lnSpc>
              <a:spcBef>
                <a:spcPts val="500"/>
              </a:spcBef>
              <a:spcAft>
                <a:spcPts val="0"/>
              </a:spcAft>
              <a:buSzPts val="1100"/>
              <a:buNone/>
              <a:defRPr sz="1100">
                <a:solidFill>
                  <a:srgbClr val="888888"/>
                </a:solidFill>
              </a:defRPr>
            </a:lvl5pPr>
            <a:lvl6pPr indent="-228600" lvl="5" marL="2743200" algn="l">
              <a:spcBef>
                <a:spcPts val="200"/>
              </a:spcBef>
              <a:spcAft>
                <a:spcPts val="0"/>
              </a:spcAft>
              <a:buSzPts val="1100"/>
              <a:buNone/>
              <a:defRPr sz="1100">
                <a:solidFill>
                  <a:srgbClr val="888888"/>
                </a:solidFill>
              </a:defRPr>
            </a:lvl6pPr>
            <a:lvl7pPr indent="-228600" lvl="6" marL="3200400" algn="l">
              <a:spcBef>
                <a:spcPts val="200"/>
              </a:spcBef>
              <a:spcAft>
                <a:spcPts val="0"/>
              </a:spcAft>
              <a:buSzPts val="1100"/>
              <a:buNone/>
              <a:defRPr sz="1100">
                <a:solidFill>
                  <a:srgbClr val="888888"/>
                </a:solidFill>
              </a:defRPr>
            </a:lvl7pPr>
            <a:lvl8pPr indent="-228600" lvl="7" marL="3657600" algn="l">
              <a:spcBef>
                <a:spcPts val="200"/>
              </a:spcBef>
              <a:spcAft>
                <a:spcPts val="0"/>
              </a:spcAft>
              <a:buSzPts val="1100"/>
              <a:buNone/>
              <a:defRPr sz="1100">
                <a:solidFill>
                  <a:srgbClr val="888888"/>
                </a:solidFill>
              </a:defRPr>
            </a:lvl8pPr>
            <a:lvl9pPr indent="-228600" lvl="8" marL="4114800" algn="l">
              <a:spcBef>
                <a:spcPts val="200"/>
              </a:spcBef>
              <a:spcAft>
                <a:spcPts val="0"/>
              </a:spcAft>
              <a:buSzPts val="1100"/>
              <a:buNone/>
              <a:defRPr sz="1100">
                <a:solidFill>
                  <a:srgbClr val="888888"/>
                </a:solidFill>
              </a:defRPr>
            </a:lvl9pPr>
          </a:lstStyle>
          <a:p/>
        </p:txBody>
      </p:sp>
      <p:sp>
        <p:nvSpPr>
          <p:cNvPr id="30" name="Google Shape;30;p5"/>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5"/>
          <p:cNvSpPr txBox="1"/>
          <p:nvPr>
            <p:ph idx="11" type="ftr"/>
          </p:nvPr>
        </p:nvSpPr>
        <p:spPr>
          <a:xfrm>
            <a:off x="469106"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b="0" sz="12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descr="greyWatermark-20.png" id="32" name="Google Shape;32;p5"/>
          <p:cNvPicPr preferRelativeResize="0"/>
          <p:nvPr/>
        </p:nvPicPr>
        <p:blipFill rotWithShape="1">
          <a:blip r:embed="rId2">
            <a:alphaModFix/>
          </a:blip>
          <a:srcRect b="0" l="0" r="0" t="0"/>
          <a:stretch/>
        </p:blipFill>
        <p:spPr>
          <a:xfrm>
            <a:off x="5961819" y="2027477"/>
            <a:ext cx="3182181" cy="3116023"/>
          </a:xfrm>
          <a:prstGeom prst="rect">
            <a:avLst/>
          </a:prstGeom>
          <a:noFill/>
          <a:ln>
            <a:noFill/>
          </a:ln>
        </p:spPr>
      </p:pic>
    </p:spTree>
  </p:cSld>
  <p:clrMapOvr>
    <a:masterClrMapping/>
  </p:clrMapOvr>
  <p:extLst>
    <p:ext uri="{DCECCB84-F9BA-43D5-87BE-67443E8EF086}">
      <p15:sldGuideLst>
        <p15:guide id="1" pos="3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3" name="Shape 33"/>
        <p:cNvGrpSpPr/>
        <p:nvPr/>
      </p:nvGrpSpPr>
      <p:grpSpPr>
        <a:xfrm>
          <a:off x="0" y="0"/>
          <a:ext cx="0" cy="0"/>
          <a:chOff x="0" y="0"/>
          <a:chExt cx="0" cy="0"/>
        </a:xfrm>
      </p:grpSpPr>
      <p:sp>
        <p:nvSpPr>
          <p:cNvPr id="34" name="Google Shape;34;p6"/>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6"/>
          <p:cNvSpPr txBox="1"/>
          <p:nvPr>
            <p:ph idx="1" type="body"/>
          </p:nvPr>
        </p:nvSpPr>
        <p:spPr>
          <a:xfrm>
            <a:off x="457200" y="1143000"/>
            <a:ext cx="8229600" cy="3486300"/>
          </a:xfrm>
          <a:prstGeom prst="rect">
            <a:avLst/>
          </a:prstGeom>
          <a:noFill/>
          <a:ln>
            <a:noFill/>
          </a:ln>
        </p:spPr>
        <p:txBody>
          <a:bodyPr anchorCtr="0" anchor="t" bIns="34275" lIns="68575" spcFirstLastPara="1" rIns="68575" wrap="square" tIns="34275">
            <a:normAutofit/>
          </a:bodyPr>
          <a:lstStyle>
            <a:lvl1pPr indent="-317500" lvl="0" marL="457200" algn="l">
              <a:lnSpc>
                <a:spcPct val="95000"/>
              </a:lnSpc>
              <a:spcBef>
                <a:spcPts val="900"/>
              </a:spcBef>
              <a:spcAft>
                <a:spcPts val="0"/>
              </a:spcAft>
              <a:buSzPts val="1400"/>
              <a:buChar char="•"/>
              <a:defRPr/>
            </a:lvl1pPr>
            <a:lvl2pPr indent="-317500" lvl="1" marL="914400" algn="l">
              <a:lnSpc>
                <a:spcPct val="95000"/>
              </a:lnSpc>
              <a:spcBef>
                <a:spcPts val="500"/>
              </a:spcBef>
              <a:spcAft>
                <a:spcPts val="0"/>
              </a:spcAft>
              <a:buSzPts val="1400"/>
              <a:buChar char="─"/>
              <a:defRPr/>
            </a:lvl2pPr>
            <a:lvl3pPr indent="-317500" lvl="2" marL="1371600" algn="l">
              <a:lnSpc>
                <a:spcPct val="95000"/>
              </a:lnSpc>
              <a:spcBef>
                <a:spcPts val="500"/>
              </a:spcBef>
              <a:spcAft>
                <a:spcPts val="0"/>
              </a:spcAft>
              <a:buSzPts val="1400"/>
              <a:buChar char="▪"/>
              <a:defRPr/>
            </a:lvl3pPr>
            <a:lvl4pPr indent="-317500" lvl="3" marL="1828800" algn="l">
              <a:lnSpc>
                <a:spcPct val="95000"/>
              </a:lnSpc>
              <a:spcBef>
                <a:spcPts val="500"/>
              </a:spcBef>
              <a:spcAft>
                <a:spcPts val="0"/>
              </a:spcAft>
              <a:buSzPts val="1400"/>
              <a:buChar char="o"/>
              <a:defRPr/>
            </a:lvl4pPr>
            <a:lvl5pPr indent="-317500" lvl="4" marL="2286000" algn="l">
              <a:lnSpc>
                <a:spcPct val="95000"/>
              </a:lnSpc>
              <a:spcBef>
                <a:spcPts val="500"/>
              </a:spcBef>
              <a:spcAft>
                <a:spcPts val="0"/>
              </a:spcAft>
              <a:buSzPts val="14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
        <p:nvSpPr>
          <p:cNvPr id="36" name="Google Shape;36;p6"/>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6"/>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 name="Google Shape;40;p7"/>
          <p:cNvSpPr txBox="1"/>
          <p:nvPr>
            <p:ph idx="1" type="body"/>
          </p:nvPr>
        </p:nvSpPr>
        <p:spPr>
          <a:xfrm>
            <a:off x="762000" y="1257300"/>
            <a:ext cx="3657600" cy="3372000"/>
          </a:xfrm>
          <a:prstGeom prst="rect">
            <a:avLst/>
          </a:prstGeom>
          <a:noFill/>
          <a:ln>
            <a:noFill/>
          </a:ln>
        </p:spPr>
        <p:txBody>
          <a:bodyPr anchorCtr="0" anchor="t" bIns="34275" lIns="68575" spcFirstLastPara="1" rIns="68575" wrap="square" tIns="34275">
            <a:normAutofit/>
          </a:bodyPr>
          <a:lstStyle>
            <a:lvl1pPr indent="-342900" lvl="0" marL="457200" algn="l">
              <a:lnSpc>
                <a:spcPct val="95000"/>
              </a:lnSpc>
              <a:spcBef>
                <a:spcPts val="900"/>
              </a:spcBef>
              <a:spcAft>
                <a:spcPts val="0"/>
              </a:spcAft>
              <a:buSzPts val="1800"/>
              <a:buChar char="•"/>
              <a:defRPr sz="1800"/>
            </a:lvl1pPr>
            <a:lvl2pPr indent="-323850" lvl="1" marL="914400" algn="l">
              <a:lnSpc>
                <a:spcPct val="95000"/>
              </a:lnSpc>
              <a:spcBef>
                <a:spcPts val="500"/>
              </a:spcBef>
              <a:spcAft>
                <a:spcPts val="0"/>
              </a:spcAft>
              <a:buSzPts val="1500"/>
              <a:buChar char="─"/>
              <a:defRPr sz="1500"/>
            </a:lvl2pPr>
            <a:lvl3pPr indent="-317500" lvl="2" marL="1371600" algn="l">
              <a:lnSpc>
                <a:spcPct val="95000"/>
              </a:lnSpc>
              <a:spcBef>
                <a:spcPts val="500"/>
              </a:spcBef>
              <a:spcAft>
                <a:spcPts val="0"/>
              </a:spcAft>
              <a:buSzPts val="1400"/>
              <a:buChar char="▪"/>
              <a:defRPr sz="1400"/>
            </a:lvl3pPr>
            <a:lvl4pPr indent="-304800" lvl="3" marL="1828800" algn="l">
              <a:lnSpc>
                <a:spcPct val="95000"/>
              </a:lnSpc>
              <a:spcBef>
                <a:spcPts val="500"/>
              </a:spcBef>
              <a:spcAft>
                <a:spcPts val="0"/>
              </a:spcAft>
              <a:buSzPts val="1200"/>
              <a:buChar char="o"/>
              <a:defRPr sz="1200"/>
            </a:lvl4pPr>
            <a:lvl5pPr indent="-304800" lvl="4" marL="2286000" algn="l">
              <a:lnSpc>
                <a:spcPct val="95000"/>
              </a:lnSpc>
              <a:spcBef>
                <a:spcPts val="500"/>
              </a:spcBef>
              <a:spcAft>
                <a:spcPts val="0"/>
              </a:spcAft>
              <a:buSzPts val="1200"/>
              <a:buChar char="•"/>
              <a:defRPr sz="1200"/>
            </a:lvl5pPr>
            <a:lvl6pPr indent="-317500" lvl="5" marL="2743200" algn="l">
              <a:spcBef>
                <a:spcPts val="300"/>
              </a:spcBef>
              <a:spcAft>
                <a:spcPts val="0"/>
              </a:spcAft>
              <a:buSzPts val="1400"/>
              <a:buChar char="•"/>
              <a:defRPr sz="1400"/>
            </a:lvl6pPr>
            <a:lvl7pPr indent="-317500" lvl="6" marL="3200400" algn="l">
              <a:spcBef>
                <a:spcPts val="300"/>
              </a:spcBef>
              <a:spcAft>
                <a:spcPts val="0"/>
              </a:spcAft>
              <a:buSzPts val="1400"/>
              <a:buChar char="•"/>
              <a:defRPr sz="1400"/>
            </a:lvl7pPr>
            <a:lvl8pPr indent="-317500" lvl="7" marL="3657600" algn="l">
              <a:spcBef>
                <a:spcPts val="300"/>
              </a:spcBef>
              <a:spcAft>
                <a:spcPts val="0"/>
              </a:spcAft>
              <a:buSzPts val="1400"/>
              <a:buChar char="•"/>
              <a:defRPr sz="1400"/>
            </a:lvl8pPr>
            <a:lvl9pPr indent="-317500" lvl="8" marL="4114800" algn="l">
              <a:spcBef>
                <a:spcPts val="300"/>
              </a:spcBef>
              <a:spcAft>
                <a:spcPts val="0"/>
              </a:spcAft>
              <a:buSzPts val="1400"/>
              <a:buChar char="•"/>
              <a:defRPr sz="1400"/>
            </a:lvl9pPr>
          </a:lstStyle>
          <a:p/>
        </p:txBody>
      </p:sp>
      <p:sp>
        <p:nvSpPr>
          <p:cNvPr id="41" name="Google Shape;41;p7"/>
          <p:cNvSpPr txBox="1"/>
          <p:nvPr>
            <p:ph idx="2" type="body"/>
          </p:nvPr>
        </p:nvSpPr>
        <p:spPr>
          <a:xfrm>
            <a:off x="4648200" y="1257300"/>
            <a:ext cx="3657600" cy="3372000"/>
          </a:xfrm>
          <a:prstGeom prst="rect">
            <a:avLst/>
          </a:prstGeom>
          <a:noFill/>
          <a:ln>
            <a:noFill/>
          </a:ln>
        </p:spPr>
        <p:txBody>
          <a:bodyPr anchorCtr="0" anchor="t" bIns="34275" lIns="68575" spcFirstLastPara="1" rIns="68575" wrap="square" tIns="34275">
            <a:normAutofit/>
          </a:bodyPr>
          <a:lstStyle>
            <a:lvl1pPr indent="-342900" lvl="0" marL="457200" algn="l">
              <a:lnSpc>
                <a:spcPct val="95000"/>
              </a:lnSpc>
              <a:spcBef>
                <a:spcPts val="900"/>
              </a:spcBef>
              <a:spcAft>
                <a:spcPts val="0"/>
              </a:spcAft>
              <a:buSzPts val="1800"/>
              <a:buChar char="•"/>
              <a:defRPr sz="1800"/>
            </a:lvl1pPr>
            <a:lvl2pPr indent="-323850" lvl="1" marL="914400" algn="l">
              <a:lnSpc>
                <a:spcPct val="95000"/>
              </a:lnSpc>
              <a:spcBef>
                <a:spcPts val="500"/>
              </a:spcBef>
              <a:spcAft>
                <a:spcPts val="0"/>
              </a:spcAft>
              <a:buSzPts val="1500"/>
              <a:buChar char="─"/>
              <a:defRPr sz="1500"/>
            </a:lvl2pPr>
            <a:lvl3pPr indent="-317500" lvl="2" marL="1371600" algn="l">
              <a:lnSpc>
                <a:spcPct val="95000"/>
              </a:lnSpc>
              <a:spcBef>
                <a:spcPts val="500"/>
              </a:spcBef>
              <a:spcAft>
                <a:spcPts val="0"/>
              </a:spcAft>
              <a:buSzPts val="1400"/>
              <a:buChar char="▪"/>
              <a:defRPr sz="1400"/>
            </a:lvl3pPr>
            <a:lvl4pPr indent="-304800" lvl="3" marL="1828800" algn="l">
              <a:lnSpc>
                <a:spcPct val="95000"/>
              </a:lnSpc>
              <a:spcBef>
                <a:spcPts val="500"/>
              </a:spcBef>
              <a:spcAft>
                <a:spcPts val="0"/>
              </a:spcAft>
              <a:buSzPts val="1200"/>
              <a:buChar char="o"/>
              <a:defRPr sz="1200"/>
            </a:lvl4pPr>
            <a:lvl5pPr indent="-304800" lvl="4" marL="2286000" algn="l">
              <a:lnSpc>
                <a:spcPct val="95000"/>
              </a:lnSpc>
              <a:spcBef>
                <a:spcPts val="500"/>
              </a:spcBef>
              <a:spcAft>
                <a:spcPts val="0"/>
              </a:spcAft>
              <a:buSzPts val="1200"/>
              <a:buChar char="•"/>
              <a:defRPr sz="1200"/>
            </a:lvl5pPr>
            <a:lvl6pPr indent="-317500" lvl="5" marL="2743200" algn="l">
              <a:spcBef>
                <a:spcPts val="300"/>
              </a:spcBef>
              <a:spcAft>
                <a:spcPts val="0"/>
              </a:spcAft>
              <a:buSzPts val="1400"/>
              <a:buChar char="•"/>
              <a:defRPr sz="1400"/>
            </a:lvl6pPr>
            <a:lvl7pPr indent="-317500" lvl="6" marL="3200400" algn="l">
              <a:spcBef>
                <a:spcPts val="300"/>
              </a:spcBef>
              <a:spcAft>
                <a:spcPts val="0"/>
              </a:spcAft>
              <a:buSzPts val="1400"/>
              <a:buChar char="•"/>
              <a:defRPr sz="1400"/>
            </a:lvl7pPr>
            <a:lvl8pPr indent="-317500" lvl="7" marL="3657600" algn="l">
              <a:spcBef>
                <a:spcPts val="300"/>
              </a:spcBef>
              <a:spcAft>
                <a:spcPts val="0"/>
              </a:spcAft>
              <a:buSzPts val="1400"/>
              <a:buChar char="•"/>
              <a:defRPr sz="1400"/>
            </a:lvl8pPr>
            <a:lvl9pPr indent="-317500" lvl="8" marL="4114800" algn="l">
              <a:spcBef>
                <a:spcPts val="300"/>
              </a:spcBef>
              <a:spcAft>
                <a:spcPts val="0"/>
              </a:spcAft>
              <a:buSzPts val="1400"/>
              <a:buChar char="•"/>
              <a:defRPr sz="1400"/>
            </a:lvl9pPr>
          </a:lstStyle>
          <a:p/>
        </p:txBody>
      </p:sp>
      <p:sp>
        <p:nvSpPr>
          <p:cNvPr id="42" name="Google Shape;42;p7"/>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3" name="Google Shape;43;p7"/>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8"/>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8"/>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7" name="Google Shape;47;p8"/>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aption">
  <p:cSld name="PhotoCaption">
    <p:spTree>
      <p:nvGrpSpPr>
        <p:cNvPr id="48" name="Shape 48"/>
        <p:cNvGrpSpPr/>
        <p:nvPr/>
      </p:nvGrpSpPr>
      <p:grpSpPr>
        <a:xfrm>
          <a:off x="0" y="0"/>
          <a:ext cx="0" cy="0"/>
          <a:chOff x="0" y="0"/>
          <a:chExt cx="0" cy="0"/>
        </a:xfrm>
      </p:grpSpPr>
      <p:sp>
        <p:nvSpPr>
          <p:cNvPr id="49" name="Google Shape;49;p9"/>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9"/>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1" name="Google Shape;51;p9"/>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9"/>
          <p:cNvSpPr/>
          <p:nvPr>
            <p:ph idx="2" type="pic"/>
          </p:nvPr>
        </p:nvSpPr>
        <p:spPr>
          <a:xfrm>
            <a:off x="457200" y="1143000"/>
            <a:ext cx="5867400" cy="3486300"/>
          </a:xfrm>
          <a:prstGeom prst="rect">
            <a:avLst/>
          </a:prstGeom>
          <a:noFill/>
          <a:ln>
            <a:noFill/>
          </a:ln>
        </p:spPr>
      </p:sp>
      <p:sp>
        <p:nvSpPr>
          <p:cNvPr id="53" name="Google Shape;53;p9"/>
          <p:cNvSpPr txBox="1"/>
          <p:nvPr>
            <p:ph idx="1" type="body"/>
          </p:nvPr>
        </p:nvSpPr>
        <p:spPr>
          <a:xfrm>
            <a:off x="6553200" y="1143000"/>
            <a:ext cx="2133600" cy="3486300"/>
          </a:xfrm>
          <a:prstGeom prst="rect">
            <a:avLst/>
          </a:prstGeom>
          <a:noFill/>
          <a:ln>
            <a:noFill/>
          </a:ln>
        </p:spPr>
        <p:txBody>
          <a:bodyPr anchorCtr="0" anchor="t" bIns="34275" lIns="68575" spcFirstLastPara="1" rIns="68575" wrap="square" tIns="34275">
            <a:normAutofit/>
          </a:bodyPr>
          <a:lstStyle>
            <a:lvl1pPr indent="-228600" lvl="0" marL="457200" algn="l">
              <a:lnSpc>
                <a:spcPct val="95000"/>
              </a:lnSpc>
              <a:spcBef>
                <a:spcPts val="900"/>
              </a:spcBef>
              <a:spcAft>
                <a:spcPts val="0"/>
              </a:spcAft>
              <a:buSzPts val="1500"/>
              <a:buFont typeface="Verdana"/>
              <a:buNone/>
              <a:defRPr sz="1500"/>
            </a:lvl1pPr>
            <a:lvl2pPr indent="-317500" lvl="1" marL="914400" algn="l">
              <a:lnSpc>
                <a:spcPct val="95000"/>
              </a:lnSpc>
              <a:spcBef>
                <a:spcPts val="500"/>
              </a:spcBef>
              <a:spcAft>
                <a:spcPts val="0"/>
              </a:spcAft>
              <a:buSzPts val="1400"/>
              <a:buChar char="─"/>
              <a:defRPr sz="1400"/>
            </a:lvl2pPr>
            <a:lvl3pPr indent="-304800" lvl="2" marL="1371600" algn="l">
              <a:lnSpc>
                <a:spcPct val="95000"/>
              </a:lnSpc>
              <a:spcBef>
                <a:spcPts val="500"/>
              </a:spcBef>
              <a:spcAft>
                <a:spcPts val="0"/>
              </a:spcAft>
              <a:buSzPts val="1200"/>
              <a:buChar char="▪"/>
              <a:defRPr sz="1200"/>
            </a:lvl3pPr>
            <a:lvl4pPr indent="-298450" lvl="3" marL="1828800" algn="l">
              <a:lnSpc>
                <a:spcPct val="95000"/>
              </a:lnSpc>
              <a:spcBef>
                <a:spcPts val="500"/>
              </a:spcBef>
              <a:spcAft>
                <a:spcPts val="0"/>
              </a:spcAft>
              <a:buSzPts val="1100"/>
              <a:buChar char="o"/>
              <a:defRPr sz="1100"/>
            </a:lvl4pPr>
            <a:lvl5pPr indent="-298450" lvl="4" marL="2286000" algn="l">
              <a:lnSpc>
                <a:spcPct val="95000"/>
              </a:lnSpc>
              <a:spcBef>
                <a:spcPts val="500"/>
              </a:spcBef>
              <a:spcAft>
                <a:spcPts val="0"/>
              </a:spcAft>
              <a:buSzPts val="1100"/>
              <a:buChar char="•"/>
              <a:defRPr sz="1100"/>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0"/>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2400"/>
              <a:buFont typeface="Verdana"/>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10"/>
          <p:cNvSpPr txBox="1"/>
          <p:nvPr>
            <p:ph idx="1" type="body"/>
          </p:nvPr>
        </p:nvSpPr>
        <p:spPr>
          <a:xfrm>
            <a:off x="762000" y="1122552"/>
            <a:ext cx="3657600" cy="479700"/>
          </a:xfrm>
          <a:prstGeom prst="rect">
            <a:avLst/>
          </a:prstGeom>
          <a:noFill/>
          <a:ln>
            <a:noFill/>
          </a:ln>
        </p:spPr>
        <p:txBody>
          <a:bodyPr anchorCtr="0" anchor="b" bIns="34275" lIns="68575" spcFirstLastPara="1" rIns="68575" wrap="square" tIns="34275">
            <a:noAutofit/>
          </a:bodyPr>
          <a:lstStyle>
            <a:lvl1pPr indent="-228600" lvl="0" marL="457200" algn="l">
              <a:lnSpc>
                <a:spcPct val="95000"/>
              </a:lnSpc>
              <a:spcBef>
                <a:spcPts val="900"/>
              </a:spcBef>
              <a:spcAft>
                <a:spcPts val="0"/>
              </a:spcAft>
              <a:buSzPts val="1500"/>
              <a:buNone/>
              <a:defRPr b="1" sz="1500">
                <a:solidFill>
                  <a:schemeClr val="dk2"/>
                </a:solidFill>
                <a:latin typeface="Verdana"/>
                <a:ea typeface="Verdana"/>
                <a:cs typeface="Verdana"/>
                <a:sym typeface="Verdana"/>
              </a:defRPr>
            </a:lvl1pPr>
            <a:lvl2pPr indent="-228600" lvl="1" marL="914400" algn="l">
              <a:lnSpc>
                <a:spcPct val="95000"/>
              </a:lnSpc>
              <a:spcBef>
                <a:spcPts val="500"/>
              </a:spcBef>
              <a:spcAft>
                <a:spcPts val="0"/>
              </a:spcAft>
              <a:buSzPts val="1500"/>
              <a:buNone/>
              <a:defRPr b="1" sz="1500"/>
            </a:lvl2pPr>
            <a:lvl3pPr indent="-228600" lvl="2" marL="1371600" algn="l">
              <a:lnSpc>
                <a:spcPct val="95000"/>
              </a:lnSpc>
              <a:spcBef>
                <a:spcPts val="500"/>
              </a:spcBef>
              <a:spcAft>
                <a:spcPts val="0"/>
              </a:spcAft>
              <a:buSzPts val="1400"/>
              <a:buNone/>
              <a:defRPr b="1" sz="1400"/>
            </a:lvl3pPr>
            <a:lvl4pPr indent="-228600" lvl="3" marL="1828800" algn="l">
              <a:lnSpc>
                <a:spcPct val="95000"/>
              </a:lnSpc>
              <a:spcBef>
                <a:spcPts val="500"/>
              </a:spcBef>
              <a:spcAft>
                <a:spcPts val="0"/>
              </a:spcAft>
              <a:buSzPts val="1200"/>
              <a:buNone/>
              <a:defRPr b="1" sz="1200"/>
            </a:lvl4pPr>
            <a:lvl5pPr indent="-228600" lvl="4" marL="2286000" algn="l">
              <a:lnSpc>
                <a:spcPct val="95000"/>
              </a:lnSpc>
              <a:spcBef>
                <a:spcPts val="500"/>
              </a:spcBef>
              <a:spcAft>
                <a:spcPts val="0"/>
              </a:spcAft>
              <a:buSzPts val="1200"/>
              <a:buNone/>
              <a:defRPr b="1" sz="1200"/>
            </a:lvl5pPr>
            <a:lvl6pPr indent="-228600" lvl="5" marL="2743200" algn="l">
              <a:spcBef>
                <a:spcPts val="200"/>
              </a:spcBef>
              <a:spcAft>
                <a:spcPts val="0"/>
              </a:spcAft>
              <a:buSzPts val="1200"/>
              <a:buNone/>
              <a:defRPr b="1" sz="1200"/>
            </a:lvl6pPr>
            <a:lvl7pPr indent="-228600" lvl="6" marL="3200400" algn="l">
              <a:spcBef>
                <a:spcPts val="200"/>
              </a:spcBef>
              <a:spcAft>
                <a:spcPts val="0"/>
              </a:spcAft>
              <a:buSzPts val="1200"/>
              <a:buNone/>
              <a:defRPr b="1" sz="1200"/>
            </a:lvl7pPr>
            <a:lvl8pPr indent="-228600" lvl="7" marL="3657600" algn="l">
              <a:spcBef>
                <a:spcPts val="200"/>
              </a:spcBef>
              <a:spcAft>
                <a:spcPts val="0"/>
              </a:spcAft>
              <a:buSzPts val="1200"/>
              <a:buNone/>
              <a:defRPr b="1" sz="1200"/>
            </a:lvl8pPr>
            <a:lvl9pPr indent="-228600" lvl="8" marL="4114800" algn="l">
              <a:spcBef>
                <a:spcPts val="200"/>
              </a:spcBef>
              <a:spcAft>
                <a:spcPts val="0"/>
              </a:spcAft>
              <a:buSzPts val="1200"/>
              <a:buNone/>
              <a:defRPr b="1" sz="1200"/>
            </a:lvl9pPr>
          </a:lstStyle>
          <a:p/>
        </p:txBody>
      </p:sp>
      <p:sp>
        <p:nvSpPr>
          <p:cNvPr id="57" name="Google Shape;57;p10"/>
          <p:cNvSpPr txBox="1"/>
          <p:nvPr>
            <p:ph idx="2" type="body"/>
          </p:nvPr>
        </p:nvSpPr>
        <p:spPr>
          <a:xfrm>
            <a:off x="762000" y="1662300"/>
            <a:ext cx="3657600" cy="2967000"/>
          </a:xfrm>
          <a:prstGeom prst="rect">
            <a:avLst/>
          </a:prstGeom>
          <a:noFill/>
          <a:ln>
            <a:noFill/>
          </a:ln>
        </p:spPr>
        <p:txBody>
          <a:bodyPr anchorCtr="0" anchor="t" bIns="34275" lIns="68575" spcFirstLastPara="1" rIns="68575" wrap="square" tIns="34275">
            <a:normAutofit/>
          </a:bodyPr>
          <a:lstStyle>
            <a:lvl1pPr indent="-323850" lvl="0" marL="457200" algn="l">
              <a:lnSpc>
                <a:spcPct val="95000"/>
              </a:lnSpc>
              <a:spcBef>
                <a:spcPts val="900"/>
              </a:spcBef>
              <a:spcAft>
                <a:spcPts val="0"/>
              </a:spcAft>
              <a:buSzPts val="1500"/>
              <a:buChar char="•"/>
              <a:defRPr sz="1500"/>
            </a:lvl1pPr>
            <a:lvl2pPr indent="-317500" lvl="1" marL="914400" algn="l">
              <a:lnSpc>
                <a:spcPct val="95000"/>
              </a:lnSpc>
              <a:spcBef>
                <a:spcPts val="500"/>
              </a:spcBef>
              <a:spcAft>
                <a:spcPts val="0"/>
              </a:spcAft>
              <a:buSzPts val="1400"/>
              <a:buChar char="─"/>
              <a:defRPr sz="1400"/>
            </a:lvl2pPr>
            <a:lvl3pPr indent="-304800" lvl="2" marL="1371600" algn="l">
              <a:lnSpc>
                <a:spcPct val="95000"/>
              </a:lnSpc>
              <a:spcBef>
                <a:spcPts val="500"/>
              </a:spcBef>
              <a:spcAft>
                <a:spcPts val="0"/>
              </a:spcAft>
              <a:buSzPts val="1200"/>
              <a:buChar char="▪"/>
              <a:defRPr sz="1200"/>
            </a:lvl3pPr>
            <a:lvl4pPr indent="-298450" lvl="3" marL="1828800" algn="l">
              <a:lnSpc>
                <a:spcPct val="95000"/>
              </a:lnSpc>
              <a:spcBef>
                <a:spcPts val="500"/>
              </a:spcBef>
              <a:spcAft>
                <a:spcPts val="0"/>
              </a:spcAft>
              <a:buSzPts val="1100"/>
              <a:buChar char="o"/>
              <a:defRPr sz="1100"/>
            </a:lvl4pPr>
            <a:lvl5pPr indent="-298450" lvl="4" marL="2286000" algn="l">
              <a:lnSpc>
                <a:spcPct val="95000"/>
              </a:lnSpc>
              <a:spcBef>
                <a:spcPts val="500"/>
              </a:spcBef>
              <a:spcAft>
                <a:spcPts val="0"/>
              </a:spcAft>
              <a:buSzPts val="1100"/>
              <a:buChar char="•"/>
              <a:defRPr sz="1100"/>
            </a:lvl5pPr>
            <a:lvl6pPr indent="-304800" lvl="5" marL="2743200" algn="l">
              <a:spcBef>
                <a:spcPts val="200"/>
              </a:spcBef>
              <a:spcAft>
                <a:spcPts val="0"/>
              </a:spcAft>
              <a:buSzPts val="1200"/>
              <a:buChar char="•"/>
              <a:defRPr sz="1200"/>
            </a:lvl6pPr>
            <a:lvl7pPr indent="-304800" lvl="6" marL="3200400" algn="l">
              <a:spcBef>
                <a:spcPts val="200"/>
              </a:spcBef>
              <a:spcAft>
                <a:spcPts val="0"/>
              </a:spcAft>
              <a:buSzPts val="1200"/>
              <a:buChar char="•"/>
              <a:defRPr sz="1200"/>
            </a:lvl7pPr>
            <a:lvl8pPr indent="-304800" lvl="7" marL="3657600" algn="l">
              <a:spcBef>
                <a:spcPts val="200"/>
              </a:spcBef>
              <a:spcAft>
                <a:spcPts val="0"/>
              </a:spcAft>
              <a:buSzPts val="1200"/>
              <a:buChar char="•"/>
              <a:defRPr sz="1200"/>
            </a:lvl8pPr>
            <a:lvl9pPr indent="-304800" lvl="8" marL="4114800" algn="l">
              <a:spcBef>
                <a:spcPts val="200"/>
              </a:spcBef>
              <a:spcAft>
                <a:spcPts val="0"/>
              </a:spcAft>
              <a:buSzPts val="1200"/>
              <a:buChar char="•"/>
              <a:defRPr sz="1200"/>
            </a:lvl9pPr>
          </a:lstStyle>
          <a:p/>
        </p:txBody>
      </p:sp>
      <p:sp>
        <p:nvSpPr>
          <p:cNvPr id="58" name="Google Shape;58;p10"/>
          <p:cNvSpPr txBox="1"/>
          <p:nvPr>
            <p:ph idx="3" type="body"/>
          </p:nvPr>
        </p:nvSpPr>
        <p:spPr>
          <a:xfrm>
            <a:off x="4648200" y="1122552"/>
            <a:ext cx="3657600" cy="479700"/>
          </a:xfrm>
          <a:prstGeom prst="rect">
            <a:avLst/>
          </a:prstGeom>
          <a:noFill/>
          <a:ln>
            <a:noFill/>
          </a:ln>
        </p:spPr>
        <p:txBody>
          <a:bodyPr anchorCtr="0" anchor="b" bIns="34275" lIns="68575" spcFirstLastPara="1" rIns="68575" wrap="square" tIns="34275">
            <a:noAutofit/>
          </a:bodyPr>
          <a:lstStyle>
            <a:lvl1pPr indent="-228600" lvl="0" marL="457200" algn="l">
              <a:lnSpc>
                <a:spcPct val="95000"/>
              </a:lnSpc>
              <a:spcBef>
                <a:spcPts val="900"/>
              </a:spcBef>
              <a:spcAft>
                <a:spcPts val="0"/>
              </a:spcAft>
              <a:buSzPts val="1500"/>
              <a:buNone/>
              <a:defRPr b="1" sz="1500">
                <a:solidFill>
                  <a:schemeClr val="dk2"/>
                </a:solidFill>
                <a:latin typeface="Verdana"/>
                <a:ea typeface="Verdana"/>
                <a:cs typeface="Verdana"/>
                <a:sym typeface="Verdana"/>
              </a:defRPr>
            </a:lvl1pPr>
            <a:lvl2pPr indent="-228600" lvl="1" marL="914400" algn="l">
              <a:lnSpc>
                <a:spcPct val="95000"/>
              </a:lnSpc>
              <a:spcBef>
                <a:spcPts val="500"/>
              </a:spcBef>
              <a:spcAft>
                <a:spcPts val="0"/>
              </a:spcAft>
              <a:buSzPts val="1500"/>
              <a:buNone/>
              <a:defRPr b="1" sz="1500"/>
            </a:lvl2pPr>
            <a:lvl3pPr indent="-228600" lvl="2" marL="1371600" algn="l">
              <a:lnSpc>
                <a:spcPct val="95000"/>
              </a:lnSpc>
              <a:spcBef>
                <a:spcPts val="500"/>
              </a:spcBef>
              <a:spcAft>
                <a:spcPts val="0"/>
              </a:spcAft>
              <a:buSzPts val="1400"/>
              <a:buNone/>
              <a:defRPr b="1" sz="1400"/>
            </a:lvl3pPr>
            <a:lvl4pPr indent="-228600" lvl="3" marL="1828800" algn="l">
              <a:lnSpc>
                <a:spcPct val="95000"/>
              </a:lnSpc>
              <a:spcBef>
                <a:spcPts val="500"/>
              </a:spcBef>
              <a:spcAft>
                <a:spcPts val="0"/>
              </a:spcAft>
              <a:buSzPts val="1200"/>
              <a:buNone/>
              <a:defRPr b="1" sz="1200"/>
            </a:lvl4pPr>
            <a:lvl5pPr indent="-228600" lvl="4" marL="2286000" algn="l">
              <a:lnSpc>
                <a:spcPct val="95000"/>
              </a:lnSpc>
              <a:spcBef>
                <a:spcPts val="500"/>
              </a:spcBef>
              <a:spcAft>
                <a:spcPts val="0"/>
              </a:spcAft>
              <a:buSzPts val="1200"/>
              <a:buNone/>
              <a:defRPr b="1" sz="1200"/>
            </a:lvl5pPr>
            <a:lvl6pPr indent="-228600" lvl="5" marL="2743200" algn="l">
              <a:spcBef>
                <a:spcPts val="200"/>
              </a:spcBef>
              <a:spcAft>
                <a:spcPts val="0"/>
              </a:spcAft>
              <a:buSzPts val="1200"/>
              <a:buNone/>
              <a:defRPr b="1" sz="1200"/>
            </a:lvl6pPr>
            <a:lvl7pPr indent="-228600" lvl="6" marL="3200400" algn="l">
              <a:spcBef>
                <a:spcPts val="200"/>
              </a:spcBef>
              <a:spcAft>
                <a:spcPts val="0"/>
              </a:spcAft>
              <a:buSzPts val="1200"/>
              <a:buNone/>
              <a:defRPr b="1" sz="1200"/>
            </a:lvl7pPr>
            <a:lvl8pPr indent="-228600" lvl="7" marL="3657600" algn="l">
              <a:spcBef>
                <a:spcPts val="200"/>
              </a:spcBef>
              <a:spcAft>
                <a:spcPts val="0"/>
              </a:spcAft>
              <a:buSzPts val="1200"/>
              <a:buNone/>
              <a:defRPr b="1" sz="1200"/>
            </a:lvl8pPr>
            <a:lvl9pPr indent="-228600" lvl="8" marL="4114800" algn="l">
              <a:spcBef>
                <a:spcPts val="200"/>
              </a:spcBef>
              <a:spcAft>
                <a:spcPts val="0"/>
              </a:spcAft>
              <a:buSzPts val="1200"/>
              <a:buNone/>
              <a:defRPr b="1" sz="1200"/>
            </a:lvl9pPr>
          </a:lstStyle>
          <a:p/>
        </p:txBody>
      </p:sp>
      <p:sp>
        <p:nvSpPr>
          <p:cNvPr id="59" name="Google Shape;59;p10"/>
          <p:cNvSpPr txBox="1"/>
          <p:nvPr>
            <p:ph idx="4" type="body"/>
          </p:nvPr>
        </p:nvSpPr>
        <p:spPr>
          <a:xfrm>
            <a:off x="4648200" y="1662300"/>
            <a:ext cx="3657600" cy="2967000"/>
          </a:xfrm>
          <a:prstGeom prst="rect">
            <a:avLst/>
          </a:prstGeom>
          <a:noFill/>
          <a:ln>
            <a:noFill/>
          </a:ln>
        </p:spPr>
        <p:txBody>
          <a:bodyPr anchorCtr="0" anchor="t" bIns="34275" lIns="68575" spcFirstLastPara="1" rIns="68575" wrap="square" tIns="34275">
            <a:normAutofit/>
          </a:bodyPr>
          <a:lstStyle>
            <a:lvl1pPr indent="-323850" lvl="0" marL="457200" algn="l">
              <a:lnSpc>
                <a:spcPct val="95000"/>
              </a:lnSpc>
              <a:spcBef>
                <a:spcPts val="900"/>
              </a:spcBef>
              <a:spcAft>
                <a:spcPts val="0"/>
              </a:spcAft>
              <a:buSzPts val="1500"/>
              <a:buChar char="•"/>
              <a:defRPr sz="1500"/>
            </a:lvl1pPr>
            <a:lvl2pPr indent="-317500" lvl="1" marL="914400" algn="l">
              <a:lnSpc>
                <a:spcPct val="95000"/>
              </a:lnSpc>
              <a:spcBef>
                <a:spcPts val="500"/>
              </a:spcBef>
              <a:spcAft>
                <a:spcPts val="0"/>
              </a:spcAft>
              <a:buSzPts val="1400"/>
              <a:buChar char="─"/>
              <a:defRPr sz="1400"/>
            </a:lvl2pPr>
            <a:lvl3pPr indent="-304800" lvl="2" marL="1371600" algn="l">
              <a:lnSpc>
                <a:spcPct val="95000"/>
              </a:lnSpc>
              <a:spcBef>
                <a:spcPts val="500"/>
              </a:spcBef>
              <a:spcAft>
                <a:spcPts val="0"/>
              </a:spcAft>
              <a:buSzPts val="1200"/>
              <a:buChar char="▪"/>
              <a:defRPr sz="1200"/>
            </a:lvl3pPr>
            <a:lvl4pPr indent="-298450" lvl="3" marL="1828800" algn="l">
              <a:lnSpc>
                <a:spcPct val="95000"/>
              </a:lnSpc>
              <a:spcBef>
                <a:spcPts val="500"/>
              </a:spcBef>
              <a:spcAft>
                <a:spcPts val="0"/>
              </a:spcAft>
              <a:buSzPts val="1100"/>
              <a:buChar char="o"/>
              <a:defRPr sz="1100"/>
            </a:lvl4pPr>
            <a:lvl5pPr indent="-298450" lvl="4" marL="2286000" algn="l">
              <a:lnSpc>
                <a:spcPct val="95000"/>
              </a:lnSpc>
              <a:spcBef>
                <a:spcPts val="500"/>
              </a:spcBef>
              <a:spcAft>
                <a:spcPts val="0"/>
              </a:spcAft>
              <a:buSzPts val="1100"/>
              <a:buChar char="•"/>
              <a:defRPr sz="1100"/>
            </a:lvl5pPr>
            <a:lvl6pPr indent="-304800" lvl="5" marL="2743200" algn="l">
              <a:spcBef>
                <a:spcPts val="200"/>
              </a:spcBef>
              <a:spcAft>
                <a:spcPts val="0"/>
              </a:spcAft>
              <a:buSzPts val="1200"/>
              <a:buChar char="•"/>
              <a:defRPr sz="1200"/>
            </a:lvl6pPr>
            <a:lvl7pPr indent="-304800" lvl="6" marL="3200400" algn="l">
              <a:spcBef>
                <a:spcPts val="200"/>
              </a:spcBef>
              <a:spcAft>
                <a:spcPts val="0"/>
              </a:spcAft>
              <a:buSzPts val="1200"/>
              <a:buChar char="•"/>
              <a:defRPr sz="1200"/>
            </a:lvl7pPr>
            <a:lvl8pPr indent="-304800" lvl="7" marL="3657600" algn="l">
              <a:spcBef>
                <a:spcPts val="200"/>
              </a:spcBef>
              <a:spcAft>
                <a:spcPts val="0"/>
              </a:spcAft>
              <a:buSzPts val="1200"/>
              <a:buChar char="•"/>
              <a:defRPr sz="1200"/>
            </a:lvl8pPr>
            <a:lvl9pPr indent="-304800" lvl="8" marL="4114800" algn="l">
              <a:spcBef>
                <a:spcPts val="200"/>
              </a:spcBef>
              <a:spcAft>
                <a:spcPts val="0"/>
              </a:spcAft>
              <a:buSzPts val="1200"/>
              <a:buChar char="•"/>
              <a:defRPr sz="1200"/>
            </a:lvl9pPr>
          </a:lstStyle>
          <a:p/>
        </p:txBody>
      </p:sp>
      <p:sp>
        <p:nvSpPr>
          <p:cNvPr id="60" name="Google Shape;60;p10"/>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0"/>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63525"/>
            <a:ext cx="8229600" cy="6000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rgbClr val="262626"/>
              </a:buClr>
              <a:buSzPts val="2400"/>
              <a:buFont typeface="Verdana"/>
              <a:buNone/>
              <a:defRPr b="1" i="0" sz="2400" u="none" cap="none" strike="noStrike">
                <a:solidFill>
                  <a:srgbClr val="262626"/>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7" name="Google Shape;7;p1"/>
          <p:cNvSpPr txBox="1"/>
          <p:nvPr>
            <p:ph idx="1" type="body"/>
          </p:nvPr>
        </p:nvSpPr>
        <p:spPr>
          <a:xfrm>
            <a:off x="457200" y="1143000"/>
            <a:ext cx="8229600" cy="348630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5000"/>
              </a:lnSpc>
              <a:spcBef>
                <a:spcPts val="900"/>
              </a:spcBef>
              <a:spcAft>
                <a:spcPts val="0"/>
              </a:spcAft>
              <a:buClr>
                <a:schemeClr val="lt2"/>
              </a:buClr>
              <a:buSzPts val="1800"/>
              <a:buFont typeface="Arial"/>
              <a:buChar char="•"/>
              <a:defRPr b="0" i="0" sz="1800" u="none" cap="none" strike="noStrike">
                <a:solidFill>
                  <a:schemeClr val="dk1"/>
                </a:solidFill>
                <a:latin typeface="Verdana"/>
                <a:ea typeface="Verdana"/>
                <a:cs typeface="Verdana"/>
                <a:sym typeface="Verdana"/>
              </a:defRPr>
            </a:lvl1pPr>
            <a:lvl2pPr indent="-323850" lvl="1" marL="914400" marR="0" rtl="0" algn="l">
              <a:lnSpc>
                <a:spcPct val="95000"/>
              </a:lnSpc>
              <a:spcBef>
                <a:spcPts val="500"/>
              </a:spcBef>
              <a:spcAft>
                <a:spcPts val="0"/>
              </a:spcAft>
              <a:buClr>
                <a:schemeClr val="lt2"/>
              </a:buClr>
              <a:buSzPts val="1500"/>
              <a:buFont typeface="Verdana"/>
              <a:buChar char="─"/>
              <a:defRPr b="0" i="0" sz="1500" u="none" cap="none" strike="noStrike">
                <a:solidFill>
                  <a:schemeClr val="dk1"/>
                </a:solidFill>
                <a:latin typeface="Verdana"/>
                <a:ea typeface="Verdana"/>
                <a:cs typeface="Verdana"/>
                <a:sym typeface="Verdana"/>
              </a:defRPr>
            </a:lvl2pPr>
            <a:lvl3pPr indent="-317500" lvl="2" marL="1371600" marR="0" rtl="0" algn="l">
              <a:lnSpc>
                <a:spcPct val="95000"/>
              </a:lnSpc>
              <a:spcBef>
                <a:spcPts val="500"/>
              </a:spcBef>
              <a:spcAft>
                <a:spcPts val="0"/>
              </a:spcAft>
              <a:buClr>
                <a:schemeClr val="lt2"/>
              </a:buClr>
              <a:buSzPts val="1400"/>
              <a:buFont typeface="Noto Sans Symbols"/>
              <a:buChar char="▪"/>
              <a:defRPr b="0" i="0" sz="1400" u="none" cap="none" strike="noStrike">
                <a:solidFill>
                  <a:schemeClr val="dk1"/>
                </a:solidFill>
                <a:latin typeface="Verdana"/>
                <a:ea typeface="Verdana"/>
                <a:cs typeface="Verdana"/>
                <a:sym typeface="Verdana"/>
              </a:defRPr>
            </a:lvl3pPr>
            <a:lvl4pPr indent="-304800" lvl="3" marL="1828800" marR="0" rtl="0" algn="l">
              <a:lnSpc>
                <a:spcPct val="95000"/>
              </a:lnSpc>
              <a:spcBef>
                <a:spcPts val="500"/>
              </a:spcBef>
              <a:spcAft>
                <a:spcPts val="0"/>
              </a:spcAft>
              <a:buClr>
                <a:schemeClr val="lt2"/>
              </a:buClr>
              <a:buSzPts val="1200"/>
              <a:buFont typeface="Courier New"/>
              <a:buChar char="o"/>
              <a:defRPr b="0" i="0" sz="1200" u="none" cap="none" strike="noStrike">
                <a:solidFill>
                  <a:schemeClr val="dk1"/>
                </a:solidFill>
                <a:latin typeface="Verdana"/>
                <a:ea typeface="Verdana"/>
                <a:cs typeface="Verdana"/>
                <a:sym typeface="Verdana"/>
              </a:defRPr>
            </a:lvl4pPr>
            <a:lvl5pPr indent="-304800" lvl="4" marL="2286000" marR="0" rtl="0" algn="l">
              <a:lnSpc>
                <a:spcPct val="95000"/>
              </a:lnSpc>
              <a:spcBef>
                <a:spcPts val="500"/>
              </a:spcBef>
              <a:spcAft>
                <a:spcPts val="0"/>
              </a:spcAft>
              <a:buClr>
                <a:schemeClr val="lt2"/>
              </a:buClr>
              <a:buSzPts val="1200"/>
              <a:buFont typeface="Arial"/>
              <a:buChar char="•"/>
              <a:defRPr b="0" i="0" sz="1200" u="none" cap="none" strike="noStrike">
                <a:solidFill>
                  <a:schemeClr val="dk1"/>
                </a:solidFill>
                <a:latin typeface="Verdana"/>
                <a:ea typeface="Verdana"/>
                <a:cs typeface="Verdana"/>
                <a:sym typeface="Verdana"/>
              </a:defRPr>
            </a:lvl5pPr>
            <a:lvl6pPr indent="-304800" lvl="5" marL="27432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6pPr>
            <a:lvl7pPr indent="-304800" lvl="6" marL="32004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7pPr>
            <a:lvl8pPr indent="-304800" lvl="7" marL="36576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8pPr>
            <a:lvl9pPr indent="-304800" lvl="8" marL="4114800" marR="0" rtl="0" algn="l">
              <a:spcBef>
                <a:spcPts val="200"/>
              </a:spcBef>
              <a:spcAft>
                <a:spcPts val="0"/>
              </a:spcAft>
              <a:buClr>
                <a:schemeClr val="accent1"/>
              </a:buClr>
              <a:buSzPts val="1200"/>
              <a:buFont typeface="Arial"/>
              <a:buChar char="•"/>
              <a:defRPr b="0" i="0" sz="1200" u="none" cap="none" strike="noStrike">
                <a:solidFill>
                  <a:schemeClr val="dk2"/>
                </a:solidFill>
                <a:latin typeface="Verdana"/>
                <a:ea typeface="Verdana"/>
                <a:cs typeface="Verdana"/>
                <a:sym typeface="Verdana"/>
              </a:defRPr>
            </a:lvl9pPr>
          </a:lstStyle>
          <a:p/>
        </p:txBody>
      </p:sp>
      <p:sp>
        <p:nvSpPr>
          <p:cNvPr id="8" name="Google Shape;8;p1"/>
          <p:cNvSpPr txBox="1"/>
          <p:nvPr>
            <p:ph idx="12" type="sldNum"/>
          </p:nvPr>
        </p:nvSpPr>
        <p:spPr>
          <a:xfrm>
            <a:off x="1" y="4790748"/>
            <a:ext cx="457200" cy="2955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900" u="none" cap="none" strike="noStrike">
                <a:solidFill>
                  <a:srgbClr val="262626"/>
                </a:solidFill>
                <a:latin typeface="Verdana"/>
                <a:ea typeface="Verdana"/>
                <a:cs typeface="Verdana"/>
                <a:sym typeface="Verdana"/>
              </a:defRPr>
            </a:lvl1pPr>
            <a:lvl2pPr indent="0" lvl="1" marL="0" marR="0" rtl="0" algn="l">
              <a:spcBef>
                <a:spcPts val="0"/>
              </a:spcBef>
              <a:buNone/>
              <a:defRPr b="0" i="0" sz="900" u="none" cap="none" strike="noStrike">
                <a:solidFill>
                  <a:srgbClr val="262626"/>
                </a:solidFill>
                <a:latin typeface="Verdana"/>
                <a:ea typeface="Verdana"/>
                <a:cs typeface="Verdana"/>
                <a:sym typeface="Verdana"/>
              </a:defRPr>
            </a:lvl2pPr>
            <a:lvl3pPr indent="0" lvl="2" marL="0" marR="0" rtl="0" algn="l">
              <a:spcBef>
                <a:spcPts val="0"/>
              </a:spcBef>
              <a:buNone/>
              <a:defRPr b="0" i="0" sz="900" u="none" cap="none" strike="noStrike">
                <a:solidFill>
                  <a:srgbClr val="262626"/>
                </a:solidFill>
                <a:latin typeface="Verdana"/>
                <a:ea typeface="Verdana"/>
                <a:cs typeface="Verdana"/>
                <a:sym typeface="Verdana"/>
              </a:defRPr>
            </a:lvl3pPr>
            <a:lvl4pPr indent="0" lvl="3" marL="0" marR="0" rtl="0" algn="l">
              <a:spcBef>
                <a:spcPts val="0"/>
              </a:spcBef>
              <a:buNone/>
              <a:defRPr b="0" i="0" sz="900" u="none" cap="none" strike="noStrike">
                <a:solidFill>
                  <a:srgbClr val="262626"/>
                </a:solidFill>
                <a:latin typeface="Verdana"/>
                <a:ea typeface="Verdana"/>
                <a:cs typeface="Verdana"/>
                <a:sym typeface="Verdana"/>
              </a:defRPr>
            </a:lvl4pPr>
            <a:lvl5pPr indent="0" lvl="4" marL="0" marR="0" rtl="0" algn="l">
              <a:spcBef>
                <a:spcPts val="0"/>
              </a:spcBef>
              <a:buNone/>
              <a:defRPr b="0" i="0" sz="900" u="none" cap="none" strike="noStrike">
                <a:solidFill>
                  <a:srgbClr val="262626"/>
                </a:solidFill>
                <a:latin typeface="Verdana"/>
                <a:ea typeface="Verdana"/>
                <a:cs typeface="Verdana"/>
                <a:sym typeface="Verdana"/>
              </a:defRPr>
            </a:lvl5pPr>
            <a:lvl6pPr indent="0" lvl="5" marL="0" marR="0" rtl="0" algn="l">
              <a:spcBef>
                <a:spcPts val="0"/>
              </a:spcBef>
              <a:buNone/>
              <a:defRPr b="0" i="0" sz="900" u="none" cap="none" strike="noStrike">
                <a:solidFill>
                  <a:srgbClr val="262626"/>
                </a:solidFill>
                <a:latin typeface="Verdana"/>
                <a:ea typeface="Verdana"/>
                <a:cs typeface="Verdana"/>
                <a:sym typeface="Verdana"/>
              </a:defRPr>
            </a:lvl6pPr>
            <a:lvl7pPr indent="0" lvl="6" marL="0" marR="0" rtl="0" algn="l">
              <a:spcBef>
                <a:spcPts val="0"/>
              </a:spcBef>
              <a:buNone/>
              <a:defRPr b="0" i="0" sz="900" u="none" cap="none" strike="noStrike">
                <a:solidFill>
                  <a:srgbClr val="262626"/>
                </a:solidFill>
                <a:latin typeface="Verdana"/>
                <a:ea typeface="Verdana"/>
                <a:cs typeface="Verdana"/>
                <a:sym typeface="Verdana"/>
              </a:defRPr>
            </a:lvl7pPr>
            <a:lvl8pPr indent="0" lvl="7" marL="0" marR="0" rtl="0" algn="l">
              <a:spcBef>
                <a:spcPts val="0"/>
              </a:spcBef>
              <a:buNone/>
              <a:defRPr b="0" i="0" sz="900" u="none" cap="none" strike="noStrike">
                <a:solidFill>
                  <a:srgbClr val="262626"/>
                </a:solidFill>
                <a:latin typeface="Verdana"/>
                <a:ea typeface="Verdana"/>
                <a:cs typeface="Verdana"/>
                <a:sym typeface="Verdana"/>
              </a:defRPr>
            </a:lvl8pPr>
            <a:lvl9pPr indent="0" lvl="8" marL="0" marR="0" rtl="0" algn="l">
              <a:spcBef>
                <a:spcPts val="0"/>
              </a:spcBef>
              <a:buNone/>
              <a:defRPr b="0" i="0" sz="900" u="none" cap="none" strike="noStrike">
                <a:solidFill>
                  <a:srgbClr val="262626"/>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9" name="Google Shape;9;p1"/>
          <p:cNvSpPr/>
          <p:nvPr/>
        </p:nvSpPr>
        <p:spPr>
          <a:xfrm>
            <a:off x="457200" y="926225"/>
            <a:ext cx="8686800" cy="34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Verdana"/>
              <a:ea typeface="Verdana"/>
              <a:cs typeface="Verdana"/>
              <a:sym typeface="Verdana"/>
            </a:endParaRPr>
          </a:p>
        </p:txBody>
      </p:sp>
      <p:sp>
        <p:nvSpPr>
          <p:cNvPr id="10" name="Google Shape;10;p1"/>
          <p:cNvSpPr txBox="1"/>
          <p:nvPr/>
        </p:nvSpPr>
        <p:spPr>
          <a:xfrm>
            <a:off x="5486400" y="4800600"/>
            <a:ext cx="33528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1400" u="none" cap="none" strike="noStrike">
                <a:solidFill>
                  <a:schemeClr val="lt2"/>
                </a:solidFill>
                <a:latin typeface="Times New Roman"/>
                <a:ea typeface="Times New Roman"/>
                <a:cs typeface="Times New Roman"/>
                <a:sym typeface="Times New Roman"/>
              </a:rPr>
              <a:t>Worcester Polytechnic Institute</a:t>
            </a:r>
            <a:endParaRPr sz="1100"/>
          </a:p>
        </p:txBody>
      </p:sp>
      <p:sp>
        <p:nvSpPr>
          <p:cNvPr id="11" name="Google Shape;11;p1"/>
          <p:cNvSpPr txBox="1"/>
          <p:nvPr>
            <p:ph idx="11" type="ftr"/>
          </p:nvPr>
        </p:nvSpPr>
        <p:spPr>
          <a:xfrm>
            <a:off x="457200" y="4800600"/>
            <a:ext cx="51054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chemeClr val="dk2"/>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2pPr>
            <a:lvl3pPr lvl="2"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3pPr>
            <a:lvl4pPr lvl="3"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4pPr>
            <a:lvl5pPr lvl="4"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5pPr>
            <a:lvl6pPr lvl="5"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6pPr>
            <a:lvl7pPr lvl="6"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7pPr>
            <a:lvl8pPr lvl="7"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8pPr>
            <a:lvl9pPr lvl="8" marR="0" rtl="0" algn="l">
              <a:spcBef>
                <a:spcPts val="0"/>
              </a:spcBef>
              <a:spcAft>
                <a:spcPts val="0"/>
              </a:spcAft>
              <a:buSzPts val="1100"/>
              <a:buNone/>
              <a:defRPr b="0" i="0" sz="14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drive.google.com/file/d/1N1GEpbJxIsbGR3kEtP-ic-BoVEfOTRay/view"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gif"/><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gif"/><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4"/>
          <p:cNvSpPr txBox="1"/>
          <p:nvPr>
            <p:ph type="ctrTitle"/>
          </p:nvPr>
        </p:nvSpPr>
        <p:spPr>
          <a:xfrm>
            <a:off x="984825" y="2837948"/>
            <a:ext cx="6858000" cy="81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2700"/>
              <a:t>RBE 550 - Moti</a:t>
            </a:r>
            <a:r>
              <a:rPr lang="en" sz="2700"/>
              <a:t>on Planning</a:t>
            </a:r>
            <a:endParaRPr sz="2700"/>
          </a:p>
          <a:p>
            <a:pPr indent="0" lvl="0" marL="0" rtl="0" algn="l">
              <a:spcBef>
                <a:spcPts val="0"/>
              </a:spcBef>
              <a:spcAft>
                <a:spcPts val="0"/>
              </a:spcAft>
              <a:buNone/>
            </a:pPr>
            <a:r>
              <a:rPr lang="en" sz="2400"/>
              <a:t>Project Presentation</a:t>
            </a:r>
            <a:endParaRPr sz="2400"/>
          </a:p>
        </p:txBody>
      </p:sp>
      <p:sp>
        <p:nvSpPr>
          <p:cNvPr id="81" name="Google Shape;81;p14"/>
          <p:cNvSpPr txBox="1"/>
          <p:nvPr>
            <p:ph idx="1" type="subTitle"/>
          </p:nvPr>
        </p:nvSpPr>
        <p:spPr>
          <a:xfrm>
            <a:off x="984825" y="3800330"/>
            <a:ext cx="6858000" cy="7431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
              <a:t>Girivaasan Chandrasekaran, Dominic Ferro, and Thabsheer Machingal</a:t>
            </a:r>
            <a:endParaRPr/>
          </a:p>
        </p:txBody>
      </p:sp>
      <p:sp>
        <p:nvSpPr>
          <p:cNvPr id="82" name="Google Shape;82;p14"/>
          <p:cNvSpPr txBox="1"/>
          <p:nvPr>
            <p:ph type="ctrTitle"/>
          </p:nvPr>
        </p:nvSpPr>
        <p:spPr>
          <a:xfrm>
            <a:off x="984825" y="1810775"/>
            <a:ext cx="7880700" cy="87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2900"/>
              <a:t>Dynamic Obstacle Avoidance &amp; Path Planning in a Hospital Environment</a:t>
            </a:r>
            <a:endParaRPr sz="2600"/>
          </a:p>
        </p:txBody>
      </p:sp>
      <p:sp>
        <p:nvSpPr>
          <p:cNvPr id="83" name="Google Shape;83;p14"/>
          <p:cNvSpPr txBox="1"/>
          <p:nvPr/>
        </p:nvSpPr>
        <p:spPr>
          <a:xfrm>
            <a:off x="428350" y="4441675"/>
            <a:ext cx="533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Verdana"/>
                <a:ea typeface="Verdana"/>
                <a:cs typeface="Verdana"/>
                <a:sym typeface="Verdana"/>
              </a:rPr>
              <a:t>https://github.com/Dom-Ferro/RBE550FinalProject.git</a:t>
            </a:r>
            <a:endParaRPr>
              <a:latin typeface="Verdana"/>
              <a:ea typeface="Verdana"/>
              <a:cs typeface="Verdana"/>
              <a:sym typeface="Verdana"/>
            </a:endParaRPr>
          </a:p>
          <a:p>
            <a:pPr indent="0" lvl="0" marL="0" rtl="0" algn="l">
              <a:spcBef>
                <a:spcPts val="0"/>
              </a:spcBef>
              <a:spcAft>
                <a:spcPts val="0"/>
              </a:spcAft>
              <a:buNone/>
            </a:pPr>
            <a:r>
              <a:rPr lang="en">
                <a:latin typeface="Verdana"/>
                <a:ea typeface="Verdana"/>
                <a:cs typeface="Verdana"/>
                <a:sym typeface="Verdana"/>
              </a:rPr>
              <a:t>https://youtu.be/xnaif61IXbc</a:t>
            </a:r>
            <a:endParaRPr>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a:t>
            </a:r>
            <a:endParaRPr/>
          </a:p>
        </p:txBody>
      </p:sp>
      <p:sp>
        <p:nvSpPr>
          <p:cNvPr id="149" name="Google Shape;149;p23"/>
          <p:cNvSpPr txBox="1"/>
          <p:nvPr>
            <p:ph idx="1" type="body"/>
          </p:nvPr>
        </p:nvSpPr>
        <p:spPr>
          <a:xfrm>
            <a:off x="311700" y="1132275"/>
            <a:ext cx="4795500" cy="34164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
              <a:t>Toy Problem seen on the right contains</a:t>
            </a:r>
            <a:endParaRPr/>
          </a:p>
          <a:p>
            <a:pPr indent="-342900" lvl="0" marL="457200" rtl="0" algn="l">
              <a:spcBef>
                <a:spcPts val="900"/>
              </a:spcBef>
              <a:spcAft>
                <a:spcPts val="0"/>
              </a:spcAft>
              <a:buSzPts val="1800"/>
              <a:buChar char="●"/>
            </a:pPr>
            <a:r>
              <a:rPr lang="en"/>
              <a:t>Static known obstacles </a:t>
            </a:r>
            <a:endParaRPr/>
          </a:p>
          <a:p>
            <a:pPr indent="-342900" lvl="0" marL="457200" rtl="0" algn="l">
              <a:spcBef>
                <a:spcPts val="0"/>
              </a:spcBef>
              <a:spcAft>
                <a:spcPts val="0"/>
              </a:spcAft>
              <a:buSzPts val="1800"/>
              <a:buChar char="●"/>
            </a:pPr>
            <a:r>
              <a:rPr lang="en"/>
              <a:t>Unknown obstacles</a:t>
            </a:r>
            <a:endParaRPr/>
          </a:p>
          <a:p>
            <a:pPr indent="-342900" lvl="0" marL="457200" rtl="0" algn="l">
              <a:spcBef>
                <a:spcPts val="0"/>
              </a:spcBef>
              <a:spcAft>
                <a:spcPts val="0"/>
              </a:spcAft>
              <a:buSzPts val="1800"/>
              <a:buChar char="●"/>
            </a:pPr>
            <a:r>
              <a:rPr lang="en"/>
              <a:t>Dynamic obstacles</a:t>
            </a:r>
            <a:endParaRPr/>
          </a:p>
          <a:p>
            <a:pPr indent="0" lvl="0" marL="0" rtl="0" algn="l">
              <a:spcBef>
                <a:spcPts val="900"/>
              </a:spcBef>
              <a:spcAft>
                <a:spcPts val="0"/>
              </a:spcAft>
              <a:buNone/>
            </a:pPr>
            <a:r>
              <a:t/>
            </a:r>
            <a:endParaRPr/>
          </a:p>
          <a:p>
            <a:pPr indent="0" lvl="0" marL="0" rtl="0" algn="l">
              <a:spcBef>
                <a:spcPts val="900"/>
              </a:spcBef>
              <a:spcAft>
                <a:spcPts val="0"/>
              </a:spcAft>
              <a:buNone/>
            </a:pPr>
            <a:r>
              <a:rPr lang="en"/>
              <a:t>Still able to find an optimal path!</a:t>
            </a:r>
            <a:endParaRPr/>
          </a:p>
        </p:txBody>
      </p:sp>
      <p:sp>
        <p:nvSpPr>
          <p:cNvPr id="150" name="Google Shape;150;p2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descr="[animate output image]" id="151" name="Google Shape;151;p23"/>
          <p:cNvPicPr preferRelativeResize="0"/>
          <p:nvPr/>
        </p:nvPicPr>
        <p:blipFill rotWithShape="1">
          <a:blip r:embed="rId3">
            <a:alphaModFix/>
          </a:blip>
          <a:srcRect b="0" l="12494" r="10994" t="0"/>
          <a:stretch/>
        </p:blipFill>
        <p:spPr>
          <a:xfrm>
            <a:off x="5107300" y="1105100"/>
            <a:ext cx="3540675" cy="347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a:t>
            </a:r>
            <a:endParaRPr/>
          </a:p>
        </p:txBody>
      </p:sp>
      <p:sp>
        <p:nvSpPr>
          <p:cNvPr id="157" name="Google Shape;157;p24"/>
          <p:cNvSpPr txBox="1"/>
          <p:nvPr>
            <p:ph idx="1" type="body"/>
          </p:nvPr>
        </p:nvSpPr>
        <p:spPr>
          <a:xfrm>
            <a:off x="311700" y="1041875"/>
            <a:ext cx="4870500" cy="34164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
              <a:t>Moving towards real life applications</a:t>
            </a:r>
            <a:endParaRPr/>
          </a:p>
          <a:p>
            <a:pPr indent="-342900" lvl="0" marL="457200" rtl="0" algn="l">
              <a:lnSpc>
                <a:spcPct val="100000"/>
              </a:lnSpc>
              <a:spcBef>
                <a:spcPts val="900"/>
              </a:spcBef>
              <a:spcAft>
                <a:spcPts val="0"/>
              </a:spcAft>
              <a:buSzPts val="1800"/>
              <a:buChar char="●"/>
            </a:pPr>
            <a:r>
              <a:rPr lang="en"/>
              <a:t>Generated a c-space map  of the Unity Hospital </a:t>
            </a:r>
            <a:endParaRPr/>
          </a:p>
          <a:p>
            <a:pPr indent="-323850" lvl="1" marL="914400" rtl="0" algn="l">
              <a:lnSpc>
                <a:spcPct val="100000"/>
              </a:lnSpc>
              <a:spcBef>
                <a:spcPts val="1000"/>
              </a:spcBef>
              <a:spcAft>
                <a:spcPts val="0"/>
              </a:spcAft>
              <a:buSzPts val="1500"/>
              <a:buChar char="○"/>
            </a:pPr>
            <a:r>
              <a:rPr lang="en"/>
              <a:t>Generated from a ros message </a:t>
            </a:r>
            <a:endParaRPr/>
          </a:p>
          <a:p>
            <a:pPr indent="-342900" lvl="0" marL="457200" rtl="0" algn="l">
              <a:lnSpc>
                <a:spcPct val="100000"/>
              </a:lnSpc>
              <a:spcBef>
                <a:spcPts val="1000"/>
              </a:spcBef>
              <a:spcAft>
                <a:spcPts val="0"/>
              </a:spcAft>
              <a:buSzPts val="1800"/>
              <a:buChar char="●"/>
            </a:pPr>
            <a:r>
              <a:rPr lang="en"/>
              <a:t>Robot starts in the same hallway it is in in Unity</a:t>
            </a:r>
            <a:endParaRPr/>
          </a:p>
          <a:p>
            <a:pPr indent="-342900" lvl="0" marL="457200" rtl="0" algn="l">
              <a:lnSpc>
                <a:spcPct val="100000"/>
              </a:lnSpc>
              <a:spcBef>
                <a:spcPts val="1000"/>
              </a:spcBef>
              <a:spcAft>
                <a:spcPts val="1000"/>
              </a:spcAft>
              <a:buSzPts val="1800"/>
              <a:buChar char="●"/>
            </a:pPr>
            <a:r>
              <a:rPr lang="en"/>
              <a:t>Gave the robot a goal in a hospital room </a:t>
            </a:r>
            <a:endParaRPr/>
          </a:p>
        </p:txBody>
      </p:sp>
      <p:sp>
        <p:nvSpPr>
          <p:cNvPr id="158" name="Google Shape;158;p24"/>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59" name="Google Shape;159;p24"/>
          <p:cNvPicPr preferRelativeResize="0"/>
          <p:nvPr/>
        </p:nvPicPr>
        <p:blipFill rotWithShape="1">
          <a:blip r:embed="rId3">
            <a:alphaModFix/>
          </a:blip>
          <a:srcRect b="6857" l="26152" r="25931" t="8174"/>
          <a:stretch/>
        </p:blipFill>
        <p:spPr>
          <a:xfrm>
            <a:off x="5143525" y="1113850"/>
            <a:ext cx="3905077" cy="3703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a:t>
            </a:r>
            <a:endParaRPr/>
          </a:p>
        </p:txBody>
      </p:sp>
      <p:sp>
        <p:nvSpPr>
          <p:cNvPr id="165" name="Google Shape;165;p25"/>
          <p:cNvSpPr txBox="1"/>
          <p:nvPr>
            <p:ph idx="1" type="body"/>
          </p:nvPr>
        </p:nvSpPr>
        <p:spPr>
          <a:xfrm>
            <a:off x="311700" y="1041875"/>
            <a:ext cx="4870500" cy="34164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
              <a:t>Closer look at the path:</a:t>
            </a:r>
            <a:endParaRPr/>
          </a:p>
          <a:p>
            <a:pPr indent="-342900" lvl="0" marL="457200" rtl="0" algn="l">
              <a:spcBef>
                <a:spcPts val="900"/>
              </a:spcBef>
              <a:spcAft>
                <a:spcPts val="0"/>
              </a:spcAft>
              <a:buSzPts val="1800"/>
              <a:buChar char="●"/>
            </a:pPr>
            <a:r>
              <a:rPr lang="en"/>
              <a:t>Resolution generates a very large grid</a:t>
            </a:r>
            <a:endParaRPr/>
          </a:p>
          <a:p>
            <a:pPr indent="-342900" lvl="0" marL="457200" rtl="0" algn="l">
              <a:spcBef>
                <a:spcPts val="0"/>
              </a:spcBef>
              <a:spcAft>
                <a:spcPts val="0"/>
              </a:spcAft>
              <a:buSzPts val="1800"/>
              <a:buChar char="●"/>
            </a:pPr>
            <a:r>
              <a:rPr lang="en"/>
              <a:t>This short path has the optimal number of nodes (61)</a:t>
            </a:r>
            <a:endParaRPr/>
          </a:p>
          <a:p>
            <a:pPr indent="-323850" lvl="1" marL="914400" rtl="0" algn="l">
              <a:spcBef>
                <a:spcPts val="0"/>
              </a:spcBef>
              <a:spcAft>
                <a:spcPts val="0"/>
              </a:spcAft>
              <a:buSzPts val="1500"/>
              <a:buChar char="○"/>
            </a:pPr>
            <a:r>
              <a:rPr lang="en"/>
              <a:t>The distance is not optimal due to the algorithm choosing diagonals over straight lines</a:t>
            </a:r>
            <a:endParaRPr/>
          </a:p>
          <a:p>
            <a:pPr indent="-342900" lvl="0" marL="457200" rtl="0" algn="l">
              <a:spcBef>
                <a:spcPts val="0"/>
              </a:spcBef>
              <a:spcAft>
                <a:spcPts val="0"/>
              </a:spcAft>
              <a:buSzPts val="1800"/>
              <a:buChar char="●"/>
            </a:pPr>
            <a:r>
              <a:rPr lang="en"/>
              <a:t>Was able to find a path through a narrow passage (doorway)</a:t>
            </a:r>
            <a:r>
              <a:rPr lang="en"/>
              <a:t>                       </a:t>
            </a:r>
            <a:endParaRPr/>
          </a:p>
        </p:txBody>
      </p:sp>
      <p:sp>
        <p:nvSpPr>
          <p:cNvPr id="166" name="Google Shape;166;p25"/>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67" name="Google Shape;167;p25"/>
          <p:cNvPicPr preferRelativeResize="0"/>
          <p:nvPr/>
        </p:nvPicPr>
        <p:blipFill rotWithShape="1">
          <a:blip r:embed="rId3">
            <a:alphaModFix/>
          </a:blip>
          <a:srcRect b="6337" l="32750" r="31000" t="8367"/>
          <a:stretch/>
        </p:blipFill>
        <p:spPr>
          <a:xfrm>
            <a:off x="5541925" y="1050425"/>
            <a:ext cx="2952098" cy="3715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Integrating ROS and Unity</a:t>
            </a:r>
            <a:endParaRPr/>
          </a:p>
        </p:txBody>
      </p:sp>
      <p:sp>
        <p:nvSpPr>
          <p:cNvPr id="173" name="Google Shape;173;p2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74" name="Google Shape;174;p26" title="motion planning.mp4">
            <a:hlinkClick r:id="rId3"/>
          </p:cNvPr>
          <p:cNvPicPr preferRelativeResize="0"/>
          <p:nvPr/>
        </p:nvPicPr>
        <p:blipFill>
          <a:blip r:embed="rId4">
            <a:alphaModFix/>
          </a:blip>
          <a:stretch>
            <a:fillRect/>
          </a:stretch>
        </p:blipFill>
        <p:spPr>
          <a:xfrm>
            <a:off x="1454225" y="1041575"/>
            <a:ext cx="6235550" cy="362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 in the Hospital</a:t>
            </a:r>
            <a:endParaRPr/>
          </a:p>
        </p:txBody>
      </p:sp>
      <p:sp>
        <p:nvSpPr>
          <p:cNvPr id="180" name="Google Shape;180;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81" name="Google Shape;181;p27"/>
          <p:cNvPicPr preferRelativeResize="0"/>
          <p:nvPr/>
        </p:nvPicPr>
        <p:blipFill rotWithShape="1">
          <a:blip r:embed="rId3">
            <a:alphaModFix/>
          </a:blip>
          <a:srcRect b="0" l="18252" r="18831" t="0"/>
          <a:stretch/>
        </p:blipFill>
        <p:spPr>
          <a:xfrm>
            <a:off x="4520225" y="1018225"/>
            <a:ext cx="3108960" cy="3657600"/>
          </a:xfrm>
          <a:prstGeom prst="rect">
            <a:avLst/>
          </a:prstGeom>
          <a:noFill/>
          <a:ln>
            <a:noFill/>
          </a:ln>
        </p:spPr>
      </p:pic>
      <p:pic>
        <p:nvPicPr>
          <p:cNvPr id="182" name="Google Shape;182;p27"/>
          <p:cNvPicPr preferRelativeResize="0"/>
          <p:nvPr/>
        </p:nvPicPr>
        <p:blipFill rotWithShape="1">
          <a:blip r:embed="rId4">
            <a:alphaModFix/>
          </a:blip>
          <a:srcRect b="0" l="17806" r="18713" t="0"/>
          <a:stretch/>
        </p:blipFill>
        <p:spPr>
          <a:xfrm>
            <a:off x="1164325" y="1018225"/>
            <a:ext cx="3108960" cy="3657600"/>
          </a:xfrm>
          <a:prstGeom prst="rect">
            <a:avLst/>
          </a:prstGeom>
          <a:noFill/>
          <a:ln>
            <a:noFill/>
          </a:ln>
        </p:spPr>
      </p:pic>
      <p:sp>
        <p:nvSpPr>
          <p:cNvPr id="183" name="Google Shape;183;p27"/>
          <p:cNvSpPr txBox="1"/>
          <p:nvPr>
            <p:ph idx="1" type="body"/>
          </p:nvPr>
        </p:nvSpPr>
        <p:spPr>
          <a:xfrm>
            <a:off x="1693550" y="4558500"/>
            <a:ext cx="2050500" cy="363000"/>
          </a:xfrm>
          <a:prstGeom prst="rect">
            <a:avLst/>
          </a:prstGeom>
        </p:spPr>
        <p:txBody>
          <a:bodyPr anchorCtr="0" anchor="t" bIns="34275" lIns="68575" spcFirstLastPara="1" rIns="68575" wrap="square" tIns="34275">
            <a:normAutofit/>
          </a:bodyPr>
          <a:lstStyle/>
          <a:p>
            <a:pPr indent="0" lvl="0" marL="0" rtl="0" algn="ctr">
              <a:spcBef>
                <a:spcPts val="900"/>
              </a:spcBef>
              <a:spcAft>
                <a:spcPts val="0"/>
              </a:spcAft>
              <a:buNone/>
            </a:pPr>
            <a:r>
              <a:rPr lang="en" sz="1400"/>
              <a:t>Obstacles over time</a:t>
            </a:r>
            <a:endParaRPr sz="1400"/>
          </a:p>
        </p:txBody>
      </p:sp>
      <p:sp>
        <p:nvSpPr>
          <p:cNvPr id="184" name="Google Shape;184;p27"/>
          <p:cNvSpPr txBox="1"/>
          <p:nvPr>
            <p:ph idx="1" type="body"/>
          </p:nvPr>
        </p:nvSpPr>
        <p:spPr>
          <a:xfrm>
            <a:off x="5122550" y="4558500"/>
            <a:ext cx="2050500" cy="363000"/>
          </a:xfrm>
          <a:prstGeom prst="rect">
            <a:avLst/>
          </a:prstGeom>
        </p:spPr>
        <p:txBody>
          <a:bodyPr anchorCtr="0" anchor="t" bIns="34275" lIns="68575" spcFirstLastPara="1" rIns="68575" wrap="square" tIns="34275">
            <a:normAutofit/>
          </a:bodyPr>
          <a:lstStyle/>
          <a:p>
            <a:pPr indent="0" lvl="0" marL="0" rtl="0" algn="ctr">
              <a:spcBef>
                <a:spcPts val="900"/>
              </a:spcBef>
              <a:spcAft>
                <a:spcPts val="0"/>
              </a:spcAft>
              <a:buNone/>
            </a:pPr>
            <a:r>
              <a:rPr lang="en" sz="1400"/>
              <a:t>Robot path</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lnSpc>
                <a:spcPct val="95000"/>
              </a:lnSpc>
              <a:spcBef>
                <a:spcPts val="900"/>
              </a:spcBef>
              <a:spcAft>
                <a:spcPts val="0"/>
              </a:spcAft>
              <a:buClr>
                <a:schemeClr val="dk1"/>
              </a:buClr>
              <a:buSzPts val="1100"/>
              <a:buFont typeface="Arial"/>
              <a:buNone/>
            </a:pPr>
            <a:r>
              <a:rPr i="1" lang="en" sz="1800">
                <a:solidFill>
                  <a:schemeClr val="dk1"/>
                </a:solidFill>
              </a:rPr>
              <a:t>HPPRM: </a:t>
            </a:r>
            <a:endParaRPr/>
          </a:p>
        </p:txBody>
      </p:sp>
      <p:sp>
        <p:nvSpPr>
          <p:cNvPr id="190" name="Google Shape;190;p28"/>
          <p:cNvSpPr txBox="1"/>
          <p:nvPr>
            <p:ph idx="1" type="body"/>
          </p:nvPr>
        </p:nvSpPr>
        <p:spPr>
          <a:xfrm>
            <a:off x="475250" y="1031450"/>
            <a:ext cx="8055000" cy="1476000"/>
          </a:xfrm>
          <a:prstGeom prst="rect">
            <a:avLst/>
          </a:prstGeom>
        </p:spPr>
        <p:txBody>
          <a:bodyPr anchorCtr="0" anchor="t" bIns="34275" lIns="68575" spcFirstLastPara="1" rIns="68575" wrap="square" tIns="34275">
            <a:normAutofit/>
          </a:bodyPr>
          <a:lstStyle/>
          <a:p>
            <a:pPr indent="-304800" lvl="0" marL="457200" rtl="0" algn="l">
              <a:lnSpc>
                <a:spcPct val="115000"/>
              </a:lnSpc>
              <a:spcBef>
                <a:spcPts val="900"/>
              </a:spcBef>
              <a:spcAft>
                <a:spcPts val="0"/>
              </a:spcAft>
              <a:buSzPts val="1200"/>
              <a:buChar char="•"/>
            </a:pPr>
            <a:r>
              <a:rPr lang="en" sz="1200"/>
              <a:t>The algorithm was tested with 2D maps with different types of static obstacles.</a:t>
            </a:r>
            <a:endParaRPr sz="1200"/>
          </a:p>
          <a:p>
            <a:pPr indent="-304800" lvl="0" marL="457200" rtl="0" algn="l">
              <a:lnSpc>
                <a:spcPct val="115000"/>
              </a:lnSpc>
              <a:spcBef>
                <a:spcPts val="0"/>
              </a:spcBef>
              <a:spcAft>
                <a:spcPts val="0"/>
              </a:spcAft>
              <a:buSzPts val="1200"/>
              <a:buChar char="•"/>
            </a:pPr>
            <a:r>
              <a:rPr lang="en" sz="1200"/>
              <a:t>Obstacles, being thick blocks in the map is detected better.</a:t>
            </a:r>
            <a:endParaRPr sz="1200"/>
          </a:p>
          <a:p>
            <a:pPr indent="-304800" lvl="0" marL="457200" rtl="0" algn="l">
              <a:lnSpc>
                <a:spcPct val="115000"/>
              </a:lnSpc>
              <a:spcBef>
                <a:spcPts val="0"/>
              </a:spcBef>
              <a:spcAft>
                <a:spcPts val="0"/>
              </a:spcAft>
              <a:buSzPts val="1200"/>
              <a:buChar char="•"/>
            </a:pPr>
            <a:r>
              <a:rPr lang="en" sz="1200"/>
              <a:t>The sample hospital map provided in the Gopher-ROS-Unity repository was tested, but the algorithm </a:t>
            </a:r>
            <a:r>
              <a:rPr lang="en" sz="1200"/>
              <a:t>failed to detect the thin walls as obstacles in the map and planned a path through them.</a:t>
            </a:r>
            <a:endParaRPr sz="1200"/>
          </a:p>
          <a:p>
            <a:pPr indent="-304800" lvl="0" marL="457200" rtl="0" algn="l">
              <a:lnSpc>
                <a:spcPct val="115000"/>
              </a:lnSpc>
              <a:spcBef>
                <a:spcPts val="0"/>
              </a:spcBef>
              <a:spcAft>
                <a:spcPts val="0"/>
              </a:spcAft>
              <a:buSzPts val="1200"/>
              <a:buChar char="•"/>
            </a:pPr>
            <a:r>
              <a:rPr lang="en" sz="1200"/>
              <a:t>The repulsion range of the APF was tuned and  the obstacles made more sensitive so that they were detected efficiently.</a:t>
            </a:r>
            <a:endParaRPr sz="1200"/>
          </a:p>
        </p:txBody>
      </p:sp>
      <p:sp>
        <p:nvSpPr>
          <p:cNvPr id="191" name="Google Shape;191;p28"/>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92" name="Google Shape;192;p28"/>
          <p:cNvPicPr preferRelativeResize="0"/>
          <p:nvPr/>
        </p:nvPicPr>
        <p:blipFill>
          <a:blip r:embed="rId3">
            <a:alphaModFix/>
          </a:blip>
          <a:stretch>
            <a:fillRect/>
          </a:stretch>
        </p:blipFill>
        <p:spPr>
          <a:xfrm>
            <a:off x="2180413" y="2507450"/>
            <a:ext cx="2230875" cy="2189783"/>
          </a:xfrm>
          <a:prstGeom prst="rect">
            <a:avLst/>
          </a:prstGeom>
          <a:noFill/>
          <a:ln>
            <a:noFill/>
          </a:ln>
        </p:spPr>
      </p:pic>
      <p:pic>
        <p:nvPicPr>
          <p:cNvPr id="193" name="Google Shape;193;p28"/>
          <p:cNvPicPr preferRelativeResize="0"/>
          <p:nvPr/>
        </p:nvPicPr>
        <p:blipFill rotWithShape="1">
          <a:blip r:embed="rId4">
            <a:alphaModFix/>
          </a:blip>
          <a:srcRect b="4830" l="7197" r="8520" t="10574"/>
          <a:stretch/>
        </p:blipFill>
        <p:spPr>
          <a:xfrm>
            <a:off x="4572000" y="2507450"/>
            <a:ext cx="2433726" cy="2388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lnSpc>
                <a:spcPct val="95000"/>
              </a:lnSpc>
              <a:spcBef>
                <a:spcPts val="900"/>
              </a:spcBef>
              <a:spcAft>
                <a:spcPts val="0"/>
              </a:spcAft>
              <a:buClr>
                <a:schemeClr val="dk1"/>
              </a:buClr>
              <a:buSzPts val="1100"/>
              <a:buFont typeface="Arial"/>
              <a:buNone/>
            </a:pPr>
            <a:r>
              <a:rPr i="1" lang="en" sz="1800">
                <a:solidFill>
                  <a:schemeClr val="dk1"/>
                </a:solidFill>
              </a:rPr>
              <a:t>HPPRM: </a:t>
            </a:r>
            <a:endParaRPr/>
          </a:p>
        </p:txBody>
      </p:sp>
      <p:sp>
        <p:nvSpPr>
          <p:cNvPr id="199" name="Google Shape;199;p29"/>
          <p:cNvSpPr txBox="1"/>
          <p:nvPr>
            <p:ph idx="1" type="body"/>
          </p:nvPr>
        </p:nvSpPr>
        <p:spPr>
          <a:xfrm>
            <a:off x="475250" y="1031450"/>
            <a:ext cx="8055000" cy="10146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t/>
            </a:r>
            <a:endParaRPr sz="1200"/>
          </a:p>
          <a:p>
            <a:pPr indent="-304800" lvl="0" marL="457200" rtl="0" algn="l">
              <a:lnSpc>
                <a:spcPct val="115000"/>
              </a:lnSpc>
              <a:spcBef>
                <a:spcPts val="900"/>
              </a:spcBef>
              <a:spcAft>
                <a:spcPts val="0"/>
              </a:spcAft>
              <a:buSzPts val="1200"/>
              <a:buChar char="•"/>
            </a:pPr>
            <a:r>
              <a:rPr lang="en" sz="1200"/>
              <a:t>The hospital map was added with a few circular obstacles and then too the algorithm was able to find a path to its goal. The circular obstacles here are assumed to be humans in the hospital area.</a:t>
            </a:r>
            <a:endParaRPr sz="1200"/>
          </a:p>
        </p:txBody>
      </p:sp>
      <p:sp>
        <p:nvSpPr>
          <p:cNvPr id="200" name="Google Shape;200;p29"/>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201" name="Google Shape;201;p29"/>
          <p:cNvPicPr preferRelativeResize="0"/>
          <p:nvPr/>
        </p:nvPicPr>
        <p:blipFill>
          <a:blip r:embed="rId3">
            <a:alphaModFix/>
          </a:blip>
          <a:stretch>
            <a:fillRect/>
          </a:stretch>
        </p:blipFill>
        <p:spPr>
          <a:xfrm>
            <a:off x="1767550" y="2175950"/>
            <a:ext cx="2469650" cy="2376750"/>
          </a:xfrm>
          <a:prstGeom prst="rect">
            <a:avLst/>
          </a:prstGeom>
          <a:noFill/>
          <a:ln>
            <a:noFill/>
          </a:ln>
        </p:spPr>
      </p:pic>
      <p:pic>
        <p:nvPicPr>
          <p:cNvPr id="202" name="Google Shape;202;p29"/>
          <p:cNvPicPr preferRelativeResize="0"/>
          <p:nvPr/>
        </p:nvPicPr>
        <p:blipFill rotWithShape="1">
          <a:blip r:embed="rId4">
            <a:alphaModFix/>
          </a:blip>
          <a:srcRect b="6927" l="6530" r="7654" t="10605"/>
          <a:stretch/>
        </p:blipFill>
        <p:spPr>
          <a:xfrm>
            <a:off x="4439550" y="2138976"/>
            <a:ext cx="2549870" cy="245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lnSpc>
                <a:spcPct val="95000"/>
              </a:lnSpc>
              <a:spcBef>
                <a:spcPts val="900"/>
              </a:spcBef>
              <a:spcAft>
                <a:spcPts val="0"/>
              </a:spcAft>
              <a:buClr>
                <a:schemeClr val="dk1"/>
              </a:buClr>
              <a:buSzPts val="1100"/>
              <a:buFont typeface="Arial"/>
              <a:buNone/>
            </a:pPr>
            <a:r>
              <a:rPr i="1" lang="en" sz="1800">
                <a:solidFill>
                  <a:schemeClr val="dk1"/>
                </a:solidFill>
              </a:rPr>
              <a:t>HPPRM: </a:t>
            </a:r>
            <a:endParaRPr/>
          </a:p>
        </p:txBody>
      </p:sp>
      <p:sp>
        <p:nvSpPr>
          <p:cNvPr id="208" name="Google Shape;208;p30"/>
          <p:cNvSpPr txBox="1"/>
          <p:nvPr>
            <p:ph idx="1" type="body"/>
          </p:nvPr>
        </p:nvSpPr>
        <p:spPr>
          <a:xfrm>
            <a:off x="475250" y="1031450"/>
            <a:ext cx="8055000" cy="10146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t/>
            </a:r>
            <a:endParaRPr sz="1200"/>
          </a:p>
          <a:p>
            <a:pPr indent="-304800" lvl="0" marL="457200" rtl="0" algn="l">
              <a:lnSpc>
                <a:spcPct val="115000"/>
              </a:lnSpc>
              <a:spcBef>
                <a:spcPts val="900"/>
              </a:spcBef>
              <a:spcAft>
                <a:spcPts val="0"/>
              </a:spcAft>
              <a:buSzPts val="1200"/>
              <a:buChar char="•"/>
            </a:pPr>
            <a:r>
              <a:rPr lang="en" sz="1200"/>
              <a:t>The hospital map was modified again by adding rectangular obstacles that represents the hospital bed and </a:t>
            </a:r>
            <a:r>
              <a:rPr lang="en" sz="1200"/>
              <a:t>couches</a:t>
            </a:r>
            <a:r>
              <a:rPr lang="en" sz="1200"/>
              <a:t> in the rooms. Though there were immense number of </a:t>
            </a:r>
            <a:r>
              <a:rPr lang="en" sz="1200"/>
              <a:t>sampling</a:t>
            </a:r>
            <a:r>
              <a:rPr lang="en" sz="1200"/>
              <a:t> points that resulted in higher computational time, a feasible path was generated.</a:t>
            </a:r>
            <a:endParaRPr sz="1200"/>
          </a:p>
        </p:txBody>
      </p:sp>
      <p:sp>
        <p:nvSpPr>
          <p:cNvPr id="209" name="Google Shape;209;p30"/>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210" name="Google Shape;210;p30"/>
          <p:cNvPicPr preferRelativeResize="0"/>
          <p:nvPr/>
        </p:nvPicPr>
        <p:blipFill rotWithShape="1">
          <a:blip r:embed="rId3">
            <a:alphaModFix/>
          </a:blip>
          <a:srcRect b="6398" l="6527" r="7921" t="10073"/>
          <a:stretch/>
        </p:blipFill>
        <p:spPr>
          <a:xfrm>
            <a:off x="4572000" y="2198025"/>
            <a:ext cx="2389024" cy="2332600"/>
          </a:xfrm>
          <a:prstGeom prst="rect">
            <a:avLst/>
          </a:prstGeom>
          <a:noFill/>
          <a:ln>
            <a:noFill/>
          </a:ln>
        </p:spPr>
      </p:pic>
      <p:pic>
        <p:nvPicPr>
          <p:cNvPr id="211" name="Google Shape;211;p30"/>
          <p:cNvPicPr preferRelativeResize="0"/>
          <p:nvPr/>
        </p:nvPicPr>
        <p:blipFill>
          <a:blip r:embed="rId4">
            <a:alphaModFix/>
          </a:blip>
          <a:stretch>
            <a:fillRect/>
          </a:stretch>
        </p:blipFill>
        <p:spPr>
          <a:xfrm>
            <a:off x="2089775" y="2246000"/>
            <a:ext cx="2251675" cy="216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Spline based DWA</a:t>
            </a:r>
            <a:endParaRPr/>
          </a:p>
        </p:txBody>
      </p:sp>
      <p:sp>
        <p:nvSpPr>
          <p:cNvPr id="217" name="Google Shape;217;p31"/>
          <p:cNvSpPr txBox="1"/>
          <p:nvPr>
            <p:ph idx="1" type="body"/>
          </p:nvPr>
        </p:nvSpPr>
        <p:spPr>
          <a:xfrm>
            <a:off x="492250" y="1008800"/>
            <a:ext cx="4782300" cy="3937200"/>
          </a:xfrm>
          <a:prstGeom prst="rect">
            <a:avLst/>
          </a:prstGeom>
        </p:spPr>
        <p:txBody>
          <a:bodyPr anchorCtr="0" anchor="t" bIns="34275" lIns="68575" spcFirstLastPara="1" rIns="68575" wrap="square" tIns="34275">
            <a:normAutofit lnSpcReduction="20000"/>
          </a:bodyPr>
          <a:lstStyle/>
          <a:p>
            <a:pPr indent="0" lvl="0" marL="0" rtl="0" algn="l">
              <a:spcBef>
                <a:spcPts val="900"/>
              </a:spcBef>
              <a:spcAft>
                <a:spcPts val="0"/>
              </a:spcAft>
              <a:buNone/>
            </a:pPr>
            <a:r>
              <a:t/>
            </a:r>
            <a:endParaRPr b="1" i="1" sz="2000"/>
          </a:p>
          <a:p>
            <a:pPr indent="-355600" lvl="0" marL="457200" rtl="0" algn="l">
              <a:spcBef>
                <a:spcPts val="900"/>
              </a:spcBef>
              <a:spcAft>
                <a:spcPts val="0"/>
              </a:spcAft>
              <a:buSzPts val="2000"/>
              <a:buChar char="●"/>
            </a:pPr>
            <a:r>
              <a:rPr b="1" lang="en" sz="1600"/>
              <a:t>Local Planning:</a:t>
            </a:r>
            <a:r>
              <a:rPr lang="en" sz="1600"/>
              <a:t> based on local environment and current states</a:t>
            </a:r>
            <a:endParaRPr sz="1600"/>
          </a:p>
          <a:p>
            <a:pPr indent="-330200" lvl="0" marL="457200" rtl="0" algn="l">
              <a:spcBef>
                <a:spcPts val="0"/>
              </a:spcBef>
              <a:spcAft>
                <a:spcPts val="0"/>
              </a:spcAft>
              <a:buSzPts val="1600"/>
              <a:buChar char="●"/>
            </a:pPr>
            <a:r>
              <a:rPr b="1" lang="en" sz="1600"/>
              <a:t>Robot Dynamics: </a:t>
            </a:r>
            <a:r>
              <a:rPr lang="en" sz="1600"/>
              <a:t>Considers kinematic and dynamic constraints </a:t>
            </a:r>
            <a:endParaRPr sz="1600"/>
          </a:p>
          <a:p>
            <a:pPr indent="-330200" lvl="0" marL="457200" rtl="0" algn="l">
              <a:spcBef>
                <a:spcPts val="0"/>
              </a:spcBef>
              <a:spcAft>
                <a:spcPts val="0"/>
              </a:spcAft>
              <a:buSzPts val="1600"/>
              <a:buChar char="●"/>
            </a:pPr>
            <a:r>
              <a:rPr b="1" lang="en" sz="1600"/>
              <a:t>Admissible Velocities: </a:t>
            </a:r>
            <a:r>
              <a:rPr lang="en" sz="1600"/>
              <a:t>Generates velocities that are safe and reachable </a:t>
            </a:r>
            <a:endParaRPr sz="1600"/>
          </a:p>
          <a:p>
            <a:pPr indent="-330200" lvl="0" marL="457200" rtl="0" algn="l">
              <a:spcBef>
                <a:spcPts val="0"/>
              </a:spcBef>
              <a:spcAft>
                <a:spcPts val="0"/>
              </a:spcAft>
              <a:buSzPts val="1600"/>
              <a:buChar char="●"/>
            </a:pPr>
            <a:r>
              <a:rPr b="1" lang="en" sz="1600"/>
              <a:t>Cost Function: forward </a:t>
            </a:r>
            <a:r>
              <a:rPr lang="en" sz="1600"/>
              <a:t>heading, velocity, and distance from obstacles</a:t>
            </a:r>
            <a:endParaRPr sz="1600"/>
          </a:p>
          <a:p>
            <a:pPr indent="-330200" lvl="0" marL="457200" rtl="0" algn="l">
              <a:spcBef>
                <a:spcPts val="0"/>
              </a:spcBef>
              <a:spcAft>
                <a:spcPts val="0"/>
              </a:spcAft>
              <a:buSzPts val="1600"/>
              <a:buChar char="●"/>
            </a:pPr>
            <a:r>
              <a:rPr b="1" lang="en" sz="1600"/>
              <a:t>Best Velocity Selection: </a:t>
            </a:r>
            <a:r>
              <a:rPr lang="en" sz="1600"/>
              <a:t>Best velocity that maximizes cost</a:t>
            </a:r>
            <a:endParaRPr sz="1600"/>
          </a:p>
          <a:p>
            <a:pPr indent="-330200" lvl="0" marL="457200" rtl="0" algn="l">
              <a:spcBef>
                <a:spcPts val="0"/>
              </a:spcBef>
              <a:spcAft>
                <a:spcPts val="0"/>
              </a:spcAft>
              <a:buSzPts val="1600"/>
              <a:buChar char="●"/>
            </a:pPr>
            <a:r>
              <a:rPr b="1" lang="en" sz="1600"/>
              <a:t>Real-time Obstacle Avoidance: </a:t>
            </a:r>
            <a:r>
              <a:rPr lang="en" sz="1600"/>
              <a:t>Designed for reactive planning</a:t>
            </a:r>
            <a:endParaRPr sz="1600"/>
          </a:p>
          <a:p>
            <a:pPr indent="-330200" lvl="0" marL="457200" rtl="0" algn="l">
              <a:spcBef>
                <a:spcPts val="0"/>
              </a:spcBef>
              <a:spcAft>
                <a:spcPts val="0"/>
              </a:spcAft>
              <a:buSzPts val="1600"/>
              <a:buChar char="●"/>
            </a:pPr>
            <a:r>
              <a:rPr b="1" lang="en" sz="1600"/>
              <a:t>Local Minima: </a:t>
            </a:r>
            <a:r>
              <a:rPr lang="en" sz="1600"/>
              <a:t>The robot can stuck in local minima</a:t>
            </a:r>
            <a:endParaRPr sz="1600"/>
          </a:p>
          <a:p>
            <a:pPr indent="-330200" lvl="0" marL="457200" rtl="0" algn="l">
              <a:spcBef>
                <a:spcPts val="0"/>
              </a:spcBef>
              <a:spcAft>
                <a:spcPts val="0"/>
              </a:spcAft>
              <a:buSzPts val="1600"/>
              <a:buChar char="●"/>
            </a:pPr>
            <a:r>
              <a:rPr b="1" lang="en" sz="1600"/>
              <a:t>Integration with Global Planner: </a:t>
            </a:r>
            <a:r>
              <a:rPr lang="en" sz="1600"/>
              <a:t>DWA is often combined with global planning</a:t>
            </a:r>
            <a:endParaRPr sz="1600"/>
          </a:p>
          <a:p>
            <a:pPr indent="-330200" lvl="0" marL="457200" rtl="0" algn="l">
              <a:spcBef>
                <a:spcPts val="0"/>
              </a:spcBef>
              <a:spcAft>
                <a:spcPts val="0"/>
              </a:spcAft>
              <a:buSzPts val="1600"/>
              <a:buChar char="●"/>
            </a:pPr>
            <a:r>
              <a:rPr b="1" lang="en" sz="1600"/>
              <a:t>Trajectory generation:</a:t>
            </a:r>
            <a:r>
              <a:rPr lang="en" sz="1600"/>
              <a:t> Cubic splines or B-splines for trajectory generation</a:t>
            </a:r>
            <a:endParaRPr sz="1100"/>
          </a:p>
        </p:txBody>
      </p:sp>
      <p:sp>
        <p:nvSpPr>
          <p:cNvPr id="218" name="Google Shape;218;p31"/>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219" name="Google Shape;219;p31"/>
          <p:cNvPicPr preferRelativeResize="0"/>
          <p:nvPr/>
        </p:nvPicPr>
        <p:blipFill>
          <a:blip r:embed="rId3">
            <a:alphaModFix/>
          </a:blip>
          <a:stretch>
            <a:fillRect/>
          </a:stretch>
        </p:blipFill>
        <p:spPr>
          <a:xfrm>
            <a:off x="5432475" y="1334325"/>
            <a:ext cx="3106074" cy="2547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39835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Spline based DWA</a:t>
            </a:r>
            <a:endParaRPr/>
          </a:p>
        </p:txBody>
      </p:sp>
      <p:sp>
        <p:nvSpPr>
          <p:cNvPr id="225" name="Google Shape;225;p32"/>
          <p:cNvSpPr txBox="1"/>
          <p:nvPr>
            <p:ph idx="1" type="body"/>
          </p:nvPr>
        </p:nvSpPr>
        <p:spPr>
          <a:xfrm>
            <a:off x="475250" y="1031450"/>
            <a:ext cx="2772900" cy="33720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t/>
            </a:r>
            <a:endParaRPr b="1" i="1"/>
          </a:p>
          <a:p>
            <a:pPr indent="-342900" lvl="0" marL="457200" rtl="0" algn="l">
              <a:spcBef>
                <a:spcPts val="900"/>
              </a:spcBef>
              <a:spcAft>
                <a:spcPts val="0"/>
              </a:spcAft>
              <a:buSzPts val="1800"/>
              <a:buChar char="●"/>
            </a:pPr>
            <a:r>
              <a:rPr lang="en" sz="1400"/>
              <a:t>Real-time Planning for static and dynamic obstacles</a:t>
            </a:r>
            <a:endParaRPr sz="1400"/>
          </a:p>
          <a:p>
            <a:pPr indent="-342900" lvl="0" marL="457200" rtl="0" algn="l">
              <a:spcBef>
                <a:spcPts val="0"/>
              </a:spcBef>
              <a:spcAft>
                <a:spcPts val="0"/>
              </a:spcAft>
              <a:buSzPts val="1800"/>
              <a:buChar char="●"/>
            </a:pPr>
            <a:r>
              <a:rPr lang="en" sz="1400"/>
              <a:t>Performs better with dynamic obstacles</a:t>
            </a:r>
            <a:endParaRPr sz="1400"/>
          </a:p>
          <a:p>
            <a:pPr indent="-342900" lvl="0" marL="457200" rtl="0" algn="l">
              <a:spcBef>
                <a:spcPts val="0"/>
              </a:spcBef>
              <a:spcAft>
                <a:spcPts val="0"/>
              </a:spcAft>
              <a:buSzPts val="1800"/>
              <a:buChar char="●"/>
            </a:pPr>
            <a:r>
              <a:rPr lang="en" sz="1400"/>
              <a:t>Predict the movement of obstacle in collision</a:t>
            </a:r>
            <a:r>
              <a:rPr b="1" i="1" lang="en"/>
              <a:t> </a:t>
            </a:r>
            <a:endParaRPr b="1" i="1"/>
          </a:p>
          <a:p>
            <a:pPr indent="-317500" lvl="0" marL="457200" rtl="0" algn="l">
              <a:spcBef>
                <a:spcPts val="0"/>
              </a:spcBef>
              <a:spcAft>
                <a:spcPts val="0"/>
              </a:spcAft>
              <a:buSzPts val="1400"/>
              <a:buChar char="●"/>
            </a:pPr>
            <a:r>
              <a:rPr lang="en" sz="1400"/>
              <a:t>Splines generated smoother trajectories</a:t>
            </a:r>
            <a:endParaRPr sz="1400"/>
          </a:p>
          <a:p>
            <a:pPr indent="-317500" lvl="0" marL="457200" rtl="0" algn="l">
              <a:spcBef>
                <a:spcPts val="0"/>
              </a:spcBef>
              <a:spcAft>
                <a:spcPts val="0"/>
              </a:spcAft>
              <a:buSzPts val="1400"/>
              <a:buChar char="●"/>
            </a:pPr>
            <a:r>
              <a:rPr lang="en" sz="1400"/>
              <a:t>Tested with B-splines and Cubic splines</a:t>
            </a:r>
            <a:endParaRPr sz="1400"/>
          </a:p>
          <a:p>
            <a:pPr indent="0" lvl="0" marL="457200" rtl="0" algn="l">
              <a:spcBef>
                <a:spcPts val="900"/>
              </a:spcBef>
              <a:spcAft>
                <a:spcPts val="0"/>
              </a:spcAft>
              <a:buNone/>
            </a:pPr>
            <a:r>
              <a:t/>
            </a:r>
            <a:endParaRPr/>
          </a:p>
          <a:p>
            <a:pPr indent="0" lvl="0" marL="457200" rtl="0" algn="l">
              <a:lnSpc>
                <a:spcPct val="115000"/>
              </a:lnSpc>
              <a:spcBef>
                <a:spcPts val="900"/>
              </a:spcBef>
              <a:spcAft>
                <a:spcPts val="0"/>
              </a:spcAft>
              <a:buNone/>
            </a:pPr>
            <a:r>
              <a:t/>
            </a:r>
            <a:endParaRPr sz="1100"/>
          </a:p>
        </p:txBody>
      </p:sp>
      <p:sp>
        <p:nvSpPr>
          <p:cNvPr id="226" name="Google Shape;226;p32"/>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227" name="Google Shape;227;p32"/>
          <p:cNvPicPr preferRelativeResize="0"/>
          <p:nvPr/>
        </p:nvPicPr>
        <p:blipFill>
          <a:blip r:embed="rId3">
            <a:alphaModFix/>
          </a:blip>
          <a:stretch>
            <a:fillRect/>
          </a:stretch>
        </p:blipFill>
        <p:spPr>
          <a:xfrm>
            <a:off x="6330476" y="1859687"/>
            <a:ext cx="2588375" cy="2030676"/>
          </a:xfrm>
          <a:prstGeom prst="rect">
            <a:avLst/>
          </a:prstGeom>
          <a:noFill/>
          <a:ln>
            <a:noFill/>
          </a:ln>
        </p:spPr>
      </p:pic>
      <p:pic>
        <p:nvPicPr>
          <p:cNvPr id="228" name="Google Shape;228;p32"/>
          <p:cNvPicPr preferRelativeResize="0"/>
          <p:nvPr/>
        </p:nvPicPr>
        <p:blipFill>
          <a:blip r:embed="rId4">
            <a:alphaModFix/>
          </a:blip>
          <a:stretch>
            <a:fillRect/>
          </a:stretch>
        </p:blipFill>
        <p:spPr>
          <a:xfrm>
            <a:off x="3562775" y="1812800"/>
            <a:ext cx="2619000" cy="2054700"/>
          </a:xfrm>
          <a:prstGeom prst="rect">
            <a:avLst/>
          </a:prstGeom>
          <a:noFill/>
          <a:ln>
            <a:noFill/>
          </a:ln>
        </p:spPr>
      </p:pic>
      <p:sp>
        <p:nvSpPr>
          <p:cNvPr id="229" name="Google Shape;229;p32"/>
          <p:cNvSpPr txBox="1"/>
          <p:nvPr/>
        </p:nvSpPr>
        <p:spPr>
          <a:xfrm>
            <a:off x="3785000" y="4140250"/>
            <a:ext cx="18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Verdana"/>
                <a:ea typeface="Verdana"/>
                <a:cs typeface="Verdana"/>
                <a:sym typeface="Verdana"/>
              </a:rPr>
              <a:t>Static Obstacles</a:t>
            </a:r>
            <a:endParaRPr>
              <a:latin typeface="Verdana"/>
              <a:ea typeface="Verdana"/>
              <a:cs typeface="Verdana"/>
              <a:sym typeface="Verdana"/>
            </a:endParaRPr>
          </a:p>
        </p:txBody>
      </p:sp>
      <p:sp>
        <p:nvSpPr>
          <p:cNvPr id="230" name="Google Shape;230;p32"/>
          <p:cNvSpPr txBox="1"/>
          <p:nvPr/>
        </p:nvSpPr>
        <p:spPr>
          <a:xfrm>
            <a:off x="6450550" y="4140250"/>
            <a:ext cx="21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Verdana"/>
                <a:ea typeface="Verdana"/>
                <a:cs typeface="Verdana"/>
                <a:sym typeface="Verdana"/>
              </a:rPr>
              <a:t>Dynamic Obstacles</a:t>
            </a:r>
            <a:endParaRPr>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426600" y="41567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Problem Description</a:t>
            </a:r>
            <a:endParaRPr/>
          </a:p>
        </p:txBody>
      </p:sp>
      <p:sp>
        <p:nvSpPr>
          <p:cNvPr id="89" name="Google Shape;89;p15"/>
          <p:cNvSpPr txBox="1"/>
          <p:nvPr>
            <p:ph idx="1" type="body"/>
          </p:nvPr>
        </p:nvSpPr>
        <p:spPr>
          <a:xfrm>
            <a:off x="452275" y="1185550"/>
            <a:ext cx="7950300" cy="3504900"/>
          </a:xfrm>
          <a:prstGeom prst="rect">
            <a:avLst/>
          </a:prstGeom>
        </p:spPr>
        <p:txBody>
          <a:bodyPr anchorCtr="0" anchor="t" bIns="34275" lIns="68575" spcFirstLastPara="1" rIns="68575" wrap="square" tIns="34275">
            <a:noAutofit/>
          </a:bodyPr>
          <a:lstStyle/>
          <a:p>
            <a:pPr indent="0" lvl="0" marL="0" rtl="0" algn="just">
              <a:lnSpc>
                <a:spcPct val="150000"/>
              </a:lnSpc>
              <a:spcBef>
                <a:spcPts val="900"/>
              </a:spcBef>
              <a:spcAft>
                <a:spcPts val="0"/>
              </a:spcAft>
              <a:buNone/>
            </a:pPr>
            <a:r>
              <a:rPr lang="en" sz="1650">
                <a:latin typeface="Times New Roman"/>
                <a:ea typeface="Times New Roman"/>
                <a:cs typeface="Times New Roman"/>
                <a:sym typeface="Times New Roman"/>
              </a:rPr>
              <a:t>Safe and efficient mobility of mobile robots are crucial in hospital settings</a:t>
            </a:r>
            <a:endParaRPr sz="1650">
              <a:latin typeface="Times New Roman"/>
              <a:ea typeface="Times New Roman"/>
              <a:cs typeface="Times New Roman"/>
              <a:sym typeface="Times New Roman"/>
            </a:endParaRPr>
          </a:p>
          <a:p>
            <a:pPr indent="0" lvl="0" marL="0" rtl="0" algn="just">
              <a:lnSpc>
                <a:spcPct val="150000"/>
              </a:lnSpc>
              <a:spcBef>
                <a:spcPts val="900"/>
              </a:spcBef>
              <a:spcAft>
                <a:spcPts val="0"/>
              </a:spcAft>
              <a:buNone/>
            </a:pPr>
            <a:r>
              <a:rPr lang="en" sz="1650">
                <a:latin typeface="Times New Roman"/>
                <a:ea typeface="Times New Roman"/>
                <a:cs typeface="Times New Roman"/>
                <a:sym typeface="Times New Roman"/>
              </a:rPr>
              <a:t>Dynamic, Complex environments with obstacles (equipment, staff, patients) </a:t>
            </a:r>
            <a:endParaRPr sz="1650">
              <a:latin typeface="Times New Roman"/>
              <a:ea typeface="Times New Roman"/>
              <a:cs typeface="Times New Roman"/>
              <a:sym typeface="Times New Roman"/>
            </a:endParaRPr>
          </a:p>
          <a:p>
            <a:pPr indent="0" lvl="0" marL="0" rtl="0" algn="just">
              <a:lnSpc>
                <a:spcPct val="150000"/>
              </a:lnSpc>
              <a:spcBef>
                <a:spcPts val="900"/>
              </a:spcBef>
              <a:spcAft>
                <a:spcPts val="0"/>
              </a:spcAft>
              <a:buNone/>
            </a:pPr>
            <a:r>
              <a:rPr lang="en" sz="1650">
                <a:latin typeface="Times New Roman"/>
                <a:ea typeface="Times New Roman"/>
                <a:cs typeface="Times New Roman"/>
                <a:sym typeface="Times New Roman"/>
              </a:rPr>
              <a:t>Limitations of conventional path planning techniques (RRT, PRM)</a:t>
            </a:r>
            <a:endParaRPr sz="1650">
              <a:latin typeface="Times New Roman"/>
              <a:ea typeface="Times New Roman"/>
              <a:cs typeface="Times New Roman"/>
              <a:sym typeface="Times New Roman"/>
            </a:endParaRPr>
          </a:p>
          <a:p>
            <a:pPr indent="-333375" lvl="0" marL="457200" rtl="0" algn="just">
              <a:lnSpc>
                <a:spcPct val="150000"/>
              </a:lnSpc>
              <a:spcBef>
                <a:spcPts val="900"/>
              </a:spcBef>
              <a:spcAft>
                <a:spcPts val="0"/>
              </a:spcAft>
              <a:buSzPts val="1650"/>
              <a:buFont typeface="Times New Roman"/>
              <a:buChar char="-"/>
            </a:pPr>
            <a:r>
              <a:rPr lang="en" sz="1650">
                <a:latin typeface="Times New Roman"/>
                <a:ea typeface="Times New Roman"/>
                <a:cs typeface="Times New Roman"/>
                <a:sym typeface="Times New Roman"/>
              </a:rPr>
              <a:t>Assumptions</a:t>
            </a:r>
            <a:r>
              <a:rPr lang="en" sz="1650">
                <a:latin typeface="Times New Roman"/>
                <a:ea typeface="Times New Roman"/>
                <a:cs typeface="Times New Roman"/>
                <a:sym typeface="Times New Roman"/>
              </a:rPr>
              <a:t> about static impediments</a:t>
            </a:r>
            <a:endParaRPr sz="1650">
              <a:latin typeface="Times New Roman"/>
              <a:ea typeface="Times New Roman"/>
              <a:cs typeface="Times New Roman"/>
              <a:sym typeface="Times New Roman"/>
            </a:endParaRPr>
          </a:p>
          <a:p>
            <a:pPr indent="-333375" lvl="0" marL="457200" rtl="0" algn="just">
              <a:lnSpc>
                <a:spcPct val="150000"/>
              </a:lnSpc>
              <a:spcBef>
                <a:spcPts val="0"/>
              </a:spcBef>
              <a:spcAft>
                <a:spcPts val="0"/>
              </a:spcAft>
              <a:buSzPts val="1650"/>
              <a:buFont typeface="Times New Roman"/>
              <a:buChar char="-"/>
            </a:pPr>
            <a:r>
              <a:rPr lang="en" sz="1650">
                <a:latin typeface="Times New Roman"/>
                <a:ea typeface="Times New Roman"/>
                <a:cs typeface="Times New Roman"/>
                <a:sym typeface="Times New Roman"/>
              </a:rPr>
              <a:t>Inability to manage non-holonomic restrictions</a:t>
            </a:r>
            <a:endParaRPr sz="1650">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1950">
              <a:latin typeface="Times New Roman"/>
              <a:ea typeface="Times New Roman"/>
              <a:cs typeface="Times New Roman"/>
              <a:sym typeface="Times New Roman"/>
            </a:endParaRPr>
          </a:p>
        </p:txBody>
      </p:sp>
      <p:sp>
        <p:nvSpPr>
          <p:cNvPr id="90" name="Google Shape;90;p15"/>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
        <p:nvSpPr>
          <p:cNvPr id="91" name="Google Shape;91;p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Spline based DWA</a:t>
            </a:r>
            <a:endParaRPr/>
          </a:p>
        </p:txBody>
      </p:sp>
      <p:sp>
        <p:nvSpPr>
          <p:cNvPr id="236" name="Google Shape;236;p33"/>
          <p:cNvSpPr txBox="1"/>
          <p:nvPr>
            <p:ph idx="1" type="body"/>
          </p:nvPr>
        </p:nvSpPr>
        <p:spPr>
          <a:xfrm>
            <a:off x="745000" y="1262975"/>
            <a:ext cx="3657600" cy="33720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t/>
            </a:r>
            <a:endParaRPr/>
          </a:p>
          <a:p>
            <a:pPr indent="-349250" lvl="0" marL="457200" rtl="0" algn="l">
              <a:spcBef>
                <a:spcPts val="900"/>
              </a:spcBef>
              <a:spcAft>
                <a:spcPts val="0"/>
              </a:spcAft>
              <a:buSzPts val="1900"/>
              <a:buChar char="•"/>
            </a:pPr>
            <a:r>
              <a:rPr lang="en" sz="1900"/>
              <a:t>Reactive Planner</a:t>
            </a:r>
            <a:endParaRPr sz="1900"/>
          </a:p>
          <a:p>
            <a:pPr indent="-349250" lvl="0" marL="457200" rtl="0" algn="l">
              <a:spcBef>
                <a:spcPts val="0"/>
              </a:spcBef>
              <a:spcAft>
                <a:spcPts val="0"/>
              </a:spcAft>
              <a:buSzPts val="1900"/>
              <a:buChar char="•"/>
            </a:pPr>
            <a:r>
              <a:rPr lang="en" sz="1900"/>
              <a:t>Cannot be used as a complete planner without a global planner</a:t>
            </a:r>
            <a:endParaRPr sz="1900"/>
          </a:p>
          <a:p>
            <a:pPr indent="-349250" lvl="0" marL="457200" rtl="0" algn="l">
              <a:spcBef>
                <a:spcPts val="0"/>
              </a:spcBef>
              <a:spcAft>
                <a:spcPts val="0"/>
              </a:spcAft>
              <a:buSzPts val="1900"/>
              <a:buChar char="•"/>
            </a:pPr>
            <a:r>
              <a:rPr lang="en" sz="1900"/>
              <a:t>Simulation in Hospital env</a:t>
            </a:r>
            <a:endParaRPr sz="1900"/>
          </a:p>
          <a:p>
            <a:pPr indent="0" lvl="0" marL="457200" rtl="0" algn="l">
              <a:spcBef>
                <a:spcPts val="900"/>
              </a:spcBef>
              <a:spcAft>
                <a:spcPts val="0"/>
              </a:spcAft>
              <a:buNone/>
            </a:pPr>
            <a:r>
              <a:t/>
            </a:r>
            <a:endParaRPr/>
          </a:p>
        </p:txBody>
      </p:sp>
      <p:sp>
        <p:nvSpPr>
          <p:cNvPr id="237" name="Google Shape;237;p33"/>
          <p:cNvSpPr txBox="1"/>
          <p:nvPr>
            <p:ph idx="12" type="sldNum"/>
          </p:nvPr>
        </p:nvSpPr>
        <p:spPr>
          <a:xfrm>
            <a:off x="1" y="4790748"/>
            <a:ext cx="457200" cy="295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238" name="Google Shape;238;p33"/>
          <p:cNvPicPr preferRelativeResize="0"/>
          <p:nvPr/>
        </p:nvPicPr>
        <p:blipFill>
          <a:blip r:embed="rId3">
            <a:alphaModFix/>
          </a:blip>
          <a:stretch>
            <a:fillRect/>
          </a:stretch>
        </p:blipFill>
        <p:spPr>
          <a:xfrm>
            <a:off x="5494575" y="1296975"/>
            <a:ext cx="2914600" cy="308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Spline based DWA</a:t>
            </a:r>
            <a:endParaRPr/>
          </a:p>
        </p:txBody>
      </p:sp>
      <p:sp>
        <p:nvSpPr>
          <p:cNvPr id="244" name="Google Shape;244;p34"/>
          <p:cNvSpPr txBox="1"/>
          <p:nvPr>
            <p:ph idx="1" type="body"/>
          </p:nvPr>
        </p:nvSpPr>
        <p:spPr>
          <a:xfrm>
            <a:off x="762000" y="1257300"/>
            <a:ext cx="3657600" cy="3372000"/>
          </a:xfrm>
          <a:prstGeom prst="rect">
            <a:avLst/>
          </a:prstGeom>
        </p:spPr>
        <p:txBody>
          <a:bodyPr anchorCtr="0" anchor="t" bIns="34275" lIns="68575" spcFirstLastPara="1" rIns="68575" wrap="square" tIns="34275">
            <a:normAutofit/>
          </a:bodyPr>
          <a:lstStyle/>
          <a:p>
            <a:pPr indent="0" lvl="0" marL="457200" rtl="0" algn="l">
              <a:spcBef>
                <a:spcPts val="900"/>
              </a:spcBef>
              <a:spcAft>
                <a:spcPts val="0"/>
              </a:spcAft>
              <a:buNone/>
            </a:pPr>
            <a:r>
              <a:t/>
            </a:r>
            <a:endParaRPr/>
          </a:p>
          <a:p>
            <a:pPr indent="-349250" lvl="0" marL="457200" rtl="0" algn="l">
              <a:spcBef>
                <a:spcPts val="900"/>
              </a:spcBef>
              <a:spcAft>
                <a:spcPts val="0"/>
              </a:spcAft>
              <a:buSzPts val="1900"/>
              <a:buChar char="•"/>
            </a:pPr>
            <a:r>
              <a:rPr lang="en" sz="1900"/>
              <a:t>(i) With </a:t>
            </a:r>
            <a:r>
              <a:rPr lang="en" sz="1900"/>
              <a:t>global</a:t>
            </a:r>
            <a:r>
              <a:rPr lang="en" sz="1900"/>
              <a:t> planner(RRT)</a:t>
            </a:r>
            <a:endParaRPr sz="1900"/>
          </a:p>
          <a:p>
            <a:pPr indent="-349250" lvl="0" marL="457200" rtl="0" algn="l">
              <a:spcBef>
                <a:spcPts val="0"/>
              </a:spcBef>
              <a:spcAft>
                <a:spcPts val="0"/>
              </a:spcAft>
              <a:buSzPts val="1900"/>
              <a:buChar char="•"/>
            </a:pPr>
            <a:r>
              <a:rPr lang="en" sz="1900"/>
              <a:t>(ii) Without a global planner</a:t>
            </a:r>
            <a:endParaRPr sz="1900"/>
          </a:p>
        </p:txBody>
      </p:sp>
      <p:sp>
        <p:nvSpPr>
          <p:cNvPr id="245" name="Google Shape;245;p34"/>
          <p:cNvSpPr txBox="1"/>
          <p:nvPr>
            <p:ph idx="12" type="sldNum"/>
          </p:nvPr>
        </p:nvSpPr>
        <p:spPr>
          <a:xfrm>
            <a:off x="1" y="4790748"/>
            <a:ext cx="457200" cy="295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246" name="Google Shape;246;p34"/>
          <p:cNvPicPr preferRelativeResize="0"/>
          <p:nvPr/>
        </p:nvPicPr>
        <p:blipFill>
          <a:blip r:embed="rId3">
            <a:alphaModFix/>
          </a:blip>
          <a:stretch>
            <a:fillRect/>
          </a:stretch>
        </p:blipFill>
        <p:spPr>
          <a:xfrm>
            <a:off x="5306927" y="1284850"/>
            <a:ext cx="3158322" cy="3372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Quantitative Evaluation: Methodology</a:t>
            </a:r>
            <a:endParaRPr/>
          </a:p>
        </p:txBody>
      </p:sp>
      <p:sp>
        <p:nvSpPr>
          <p:cNvPr id="252" name="Google Shape;252;p35"/>
          <p:cNvSpPr txBox="1"/>
          <p:nvPr>
            <p:ph idx="1" type="body"/>
          </p:nvPr>
        </p:nvSpPr>
        <p:spPr>
          <a:xfrm>
            <a:off x="457200" y="1143000"/>
            <a:ext cx="8229600" cy="3486300"/>
          </a:xfrm>
          <a:prstGeom prst="rect">
            <a:avLst/>
          </a:prstGeom>
        </p:spPr>
        <p:txBody>
          <a:bodyPr anchorCtr="0" anchor="t" bIns="34275" lIns="68575" spcFirstLastPara="1" rIns="68575" wrap="square" tIns="34275">
            <a:normAutofit/>
          </a:bodyPr>
          <a:lstStyle/>
          <a:p>
            <a:pPr indent="0" lvl="0" marL="0" rtl="0" algn="l">
              <a:lnSpc>
                <a:spcPct val="115000"/>
              </a:lnSpc>
              <a:spcBef>
                <a:spcPts val="900"/>
              </a:spcBef>
              <a:spcAft>
                <a:spcPts val="0"/>
              </a:spcAft>
              <a:buNone/>
            </a:pPr>
            <a:r>
              <a:rPr lang="en" sz="1500"/>
              <a:t>Each algorithm tested for the same test cases(hospital env, start, and goal) and evaluated Optimality and Completeness</a:t>
            </a:r>
            <a:endParaRPr sz="1500"/>
          </a:p>
          <a:p>
            <a:pPr indent="-298450" lvl="0" marL="457200" rtl="0" algn="l">
              <a:lnSpc>
                <a:spcPct val="115000"/>
              </a:lnSpc>
              <a:spcBef>
                <a:spcPts val="900"/>
              </a:spcBef>
              <a:spcAft>
                <a:spcPts val="0"/>
              </a:spcAft>
              <a:buSzPts val="1100"/>
              <a:buChar char="●"/>
            </a:pPr>
            <a:r>
              <a:rPr b="1" lang="en" sz="1500"/>
              <a:t>Optimality:</a:t>
            </a:r>
            <a:r>
              <a:rPr lang="en" sz="1500"/>
              <a:t> P</a:t>
            </a:r>
            <a:r>
              <a:rPr lang="en" sz="1500"/>
              <a:t>ath length in meters for a test case (start = (4, 15), goal = (17, 20)).</a:t>
            </a:r>
            <a:endParaRPr sz="1500"/>
          </a:p>
          <a:p>
            <a:pPr indent="-298450" lvl="0" marL="457200" rtl="0" algn="l">
              <a:lnSpc>
                <a:spcPct val="115000"/>
              </a:lnSpc>
              <a:spcBef>
                <a:spcPts val="0"/>
              </a:spcBef>
              <a:spcAft>
                <a:spcPts val="0"/>
              </a:spcAft>
              <a:buSzPts val="1100"/>
              <a:buChar char="●"/>
            </a:pPr>
            <a:r>
              <a:rPr b="1" lang="en" sz="1500"/>
              <a:t>Completeness:</a:t>
            </a:r>
            <a:r>
              <a:rPr lang="en" sz="1500"/>
              <a:t> Number of </a:t>
            </a:r>
            <a:r>
              <a:rPr lang="en" sz="1500"/>
              <a:t>successful</a:t>
            </a:r>
            <a:r>
              <a:rPr lang="en" sz="1500"/>
              <a:t> planning out of 10 test cases.</a:t>
            </a:r>
            <a:endParaRPr sz="1500"/>
          </a:p>
          <a:p>
            <a:pPr indent="-298450" lvl="0" marL="457200" rtl="0" algn="l">
              <a:lnSpc>
                <a:spcPct val="115000"/>
              </a:lnSpc>
              <a:spcBef>
                <a:spcPts val="0"/>
              </a:spcBef>
              <a:spcAft>
                <a:spcPts val="0"/>
              </a:spcAft>
              <a:buSzPts val="1100"/>
              <a:buChar char="●"/>
            </a:pPr>
            <a:r>
              <a:rPr b="1" lang="en" sz="1500"/>
              <a:t>Safety:</a:t>
            </a:r>
            <a:r>
              <a:rPr lang="en" sz="1500"/>
              <a:t> Average number of collisions out of 10 test cases.</a:t>
            </a:r>
            <a:endParaRPr sz="1500"/>
          </a:p>
          <a:p>
            <a:pPr indent="-298450" lvl="0" marL="457200" rtl="0" algn="l">
              <a:lnSpc>
                <a:spcPct val="115000"/>
              </a:lnSpc>
              <a:spcBef>
                <a:spcPts val="0"/>
              </a:spcBef>
              <a:spcAft>
                <a:spcPts val="0"/>
              </a:spcAft>
              <a:buSzPts val="1100"/>
              <a:buChar char="●"/>
            </a:pPr>
            <a:r>
              <a:rPr b="1" lang="en" sz="1500"/>
              <a:t>Execution Time:</a:t>
            </a:r>
            <a:r>
              <a:rPr lang="en" sz="1500"/>
              <a:t> The time taken by each algorithm to find a solution.</a:t>
            </a:r>
            <a:endParaRPr sz="1500"/>
          </a:p>
          <a:p>
            <a:pPr indent="-298450" lvl="0" marL="457200" rtl="0" algn="l">
              <a:lnSpc>
                <a:spcPct val="115000"/>
              </a:lnSpc>
              <a:spcBef>
                <a:spcPts val="0"/>
              </a:spcBef>
              <a:spcAft>
                <a:spcPts val="0"/>
              </a:spcAft>
              <a:buSzPts val="1100"/>
              <a:buChar char="●"/>
            </a:pPr>
            <a:r>
              <a:rPr b="1" lang="en" sz="1500"/>
              <a:t>Robustness: </a:t>
            </a:r>
            <a:r>
              <a:rPr lang="en" sz="1500"/>
              <a:t>out of the 4 </a:t>
            </a:r>
            <a:r>
              <a:rPr lang="en" sz="1500"/>
              <a:t>different</a:t>
            </a:r>
            <a:r>
              <a:rPr lang="en" sz="1500"/>
              <a:t> environments (static, </a:t>
            </a:r>
            <a:r>
              <a:rPr lang="en" sz="1500"/>
              <a:t>unknown static, dynamic, unknown dynamic) how many it could find a path in.</a:t>
            </a:r>
            <a:endParaRPr sz="1500"/>
          </a:p>
        </p:txBody>
      </p:sp>
      <p:sp>
        <p:nvSpPr>
          <p:cNvPr id="253" name="Google Shape;253;p35"/>
          <p:cNvSpPr txBox="1"/>
          <p:nvPr>
            <p:ph idx="12" type="sldNum"/>
          </p:nvPr>
        </p:nvSpPr>
        <p:spPr>
          <a:xfrm>
            <a:off x="1" y="4790748"/>
            <a:ext cx="457200" cy="295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401750" y="312800"/>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Quantitative</a:t>
            </a:r>
            <a:r>
              <a:rPr lang="en"/>
              <a:t> Evaluation - Results </a:t>
            </a:r>
            <a:endParaRPr/>
          </a:p>
        </p:txBody>
      </p:sp>
      <p:sp>
        <p:nvSpPr>
          <p:cNvPr id="259" name="Google Shape;259;p36"/>
          <p:cNvSpPr txBox="1"/>
          <p:nvPr>
            <p:ph idx="12" type="sldNum"/>
          </p:nvPr>
        </p:nvSpPr>
        <p:spPr>
          <a:xfrm>
            <a:off x="1" y="4790748"/>
            <a:ext cx="457200" cy="295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graphicFrame>
        <p:nvGraphicFramePr>
          <p:cNvPr id="260" name="Google Shape;260;p36"/>
          <p:cNvGraphicFramePr/>
          <p:nvPr/>
        </p:nvGraphicFramePr>
        <p:xfrm>
          <a:off x="806513" y="1051925"/>
          <a:ext cx="3000000" cy="3000000"/>
        </p:xfrm>
        <a:graphic>
          <a:graphicData uri="http://schemas.openxmlformats.org/drawingml/2006/table">
            <a:tbl>
              <a:tblPr>
                <a:noFill/>
                <a:tableStyleId>{02D38B7D-0E63-465C-8159-61D34CC1D4A3}</a:tableStyleId>
              </a:tblPr>
              <a:tblGrid>
                <a:gridCol w="1406525"/>
                <a:gridCol w="1150350"/>
                <a:gridCol w="1324850"/>
                <a:gridCol w="1687800"/>
                <a:gridCol w="1943000"/>
              </a:tblGrid>
              <a:tr h="722525">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Evaluation Criteria</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D*</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HPPRM</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Splines+DWA without global planner</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Splines+DWA with global planner(RRT)</a:t>
                      </a:r>
                      <a:endParaRPr b="1" sz="1200">
                        <a:solidFill>
                          <a:schemeClr val="dk1"/>
                        </a:solidFill>
                        <a:latin typeface="Verdana"/>
                        <a:ea typeface="Verdana"/>
                        <a:cs typeface="Verdana"/>
                        <a:sym typeface="Verdana"/>
                      </a:endParaRPr>
                    </a:p>
                  </a:txBody>
                  <a:tcPr marT="91425" marB="91425" marR="91425" marL="91425"/>
                </a:tc>
              </a:tr>
              <a:tr h="541900">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Optimality </a:t>
                      </a:r>
                      <a:endParaRPr b="1" sz="1200">
                        <a:solidFill>
                          <a:schemeClr val="dk1"/>
                        </a:solidFill>
                        <a:latin typeface="Verdana"/>
                        <a:ea typeface="Verdana"/>
                        <a:cs typeface="Verdana"/>
                        <a:sym typeface="Verdana"/>
                      </a:endParaRPr>
                    </a:p>
                    <a:p>
                      <a:pPr indent="0" lvl="0" marL="0" rtl="0" algn="l">
                        <a:spcBef>
                          <a:spcPts val="0"/>
                        </a:spcBef>
                        <a:spcAft>
                          <a:spcPts val="0"/>
                        </a:spcAft>
                        <a:buNone/>
                      </a:pPr>
                      <a:r>
                        <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6.3 ±0.38m</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  7.6±0.2m</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Not applicable</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  8.1±0.2m</a:t>
                      </a:r>
                      <a:endParaRPr sz="1200">
                        <a:solidFill>
                          <a:schemeClr val="dk1"/>
                        </a:solidFill>
                        <a:latin typeface="Verdana"/>
                        <a:ea typeface="Verdana"/>
                        <a:cs typeface="Verdana"/>
                        <a:sym typeface="Verdana"/>
                      </a:endParaRPr>
                    </a:p>
                  </a:txBody>
                  <a:tcPr marT="91425" marB="91425" marR="91425" marL="91425"/>
                </a:tc>
              </a:tr>
              <a:tr h="541900">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Completeness</a:t>
                      </a:r>
                      <a:endParaRPr b="1" sz="1200">
                        <a:solidFill>
                          <a:schemeClr val="dk1"/>
                        </a:solidFill>
                        <a:latin typeface="Verdana"/>
                        <a:ea typeface="Verdana"/>
                        <a:cs typeface="Verdana"/>
                        <a:sym typeface="Verdana"/>
                      </a:endParaRPr>
                    </a:p>
                    <a:p>
                      <a:pPr indent="0" lvl="0" marL="0" rtl="0" algn="l">
                        <a:spcBef>
                          <a:spcPts val="0"/>
                        </a:spcBef>
                        <a:spcAft>
                          <a:spcPts val="0"/>
                        </a:spcAft>
                        <a:buNone/>
                      </a:pPr>
                      <a:r>
                        <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10</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10</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4</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9</a:t>
                      </a:r>
                      <a:endParaRPr sz="1200">
                        <a:solidFill>
                          <a:schemeClr val="dk1"/>
                        </a:solidFill>
                        <a:latin typeface="Verdana"/>
                        <a:ea typeface="Verdana"/>
                        <a:cs typeface="Verdana"/>
                        <a:sym typeface="Verdana"/>
                      </a:endParaRPr>
                    </a:p>
                  </a:txBody>
                  <a:tcPr marT="91425" marB="91425" marR="91425" marL="91425"/>
                </a:tc>
              </a:tr>
              <a:tr h="541900">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Safety </a:t>
                      </a:r>
                      <a:endParaRPr b="1" sz="1200">
                        <a:solidFill>
                          <a:schemeClr val="dk1"/>
                        </a:solidFill>
                        <a:latin typeface="Verdana"/>
                        <a:ea typeface="Verdana"/>
                        <a:cs typeface="Verdana"/>
                        <a:sym typeface="Verdana"/>
                      </a:endParaRPr>
                    </a:p>
                    <a:p>
                      <a:pPr indent="0" lvl="0" marL="0" rtl="0" algn="l">
                        <a:spcBef>
                          <a:spcPts val="0"/>
                        </a:spcBef>
                        <a:spcAft>
                          <a:spcPts val="0"/>
                        </a:spcAft>
                        <a:buNone/>
                      </a:pPr>
                      <a:r>
                        <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1</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2</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0</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0</a:t>
                      </a:r>
                      <a:endParaRPr sz="1200">
                        <a:solidFill>
                          <a:schemeClr val="dk1"/>
                        </a:solidFill>
                        <a:latin typeface="Verdana"/>
                        <a:ea typeface="Verdana"/>
                        <a:cs typeface="Verdana"/>
                        <a:sym typeface="Verdana"/>
                      </a:endParaRPr>
                    </a:p>
                  </a:txBody>
                  <a:tcPr marT="91425" marB="91425" marR="91425" marL="91425"/>
                </a:tc>
              </a:tr>
              <a:tr h="981725">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Execution time</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Depends on resolution</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Increases as the complexity of the obstacles and graph increases</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1.5 seconds, almost constant all the time</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latin typeface="Verdana"/>
                        <a:ea typeface="Verdana"/>
                        <a:cs typeface="Verdana"/>
                        <a:sym typeface="Verdana"/>
                      </a:endParaRPr>
                    </a:p>
                  </a:txBody>
                  <a:tcPr marT="91425" marB="91425" marR="91425" marL="91425"/>
                </a:tc>
              </a:tr>
              <a:tr h="408875">
                <a:tc>
                  <a:txBody>
                    <a:bodyPr/>
                    <a:lstStyle/>
                    <a:p>
                      <a:pPr indent="0" lvl="0" marL="0" rtl="0" algn="l">
                        <a:spcBef>
                          <a:spcPts val="0"/>
                        </a:spcBef>
                        <a:spcAft>
                          <a:spcPts val="0"/>
                        </a:spcAft>
                        <a:buNone/>
                      </a:pPr>
                      <a:r>
                        <a:rPr b="1" lang="en" sz="1200">
                          <a:solidFill>
                            <a:schemeClr val="dk1"/>
                          </a:solidFill>
                          <a:latin typeface="Verdana"/>
                          <a:ea typeface="Verdana"/>
                          <a:cs typeface="Verdana"/>
                          <a:sym typeface="Verdana"/>
                        </a:rPr>
                        <a:t>Robustness </a:t>
                      </a:r>
                      <a:endParaRPr b="1"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4</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2</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4 (for toy problem)</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4</a:t>
                      </a:r>
                      <a:endParaRPr sz="1200">
                        <a:solidFill>
                          <a:schemeClr val="dk1"/>
                        </a:solidFill>
                        <a:latin typeface="Verdana"/>
                        <a:ea typeface="Verdana"/>
                        <a:cs typeface="Verdana"/>
                        <a:sym typeface="Verdana"/>
                      </a:endParaRPr>
                    </a:p>
                  </a:txBody>
                  <a:tcPr marT="91425" marB="91425" marR="91425" marL="91425"/>
                </a:tc>
              </a:tr>
            </a:tbl>
          </a:graphicData>
        </a:graphic>
      </p:graphicFrame>
      <p:sp>
        <p:nvSpPr>
          <p:cNvPr id="261" name="Google Shape;261;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Limitations</a:t>
            </a:r>
            <a:endParaRPr/>
          </a:p>
        </p:txBody>
      </p:sp>
      <p:sp>
        <p:nvSpPr>
          <p:cNvPr id="267" name="Google Shape;267;p3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268" name="Google Shape;268;p37"/>
          <p:cNvGraphicFramePr/>
          <p:nvPr/>
        </p:nvGraphicFramePr>
        <p:xfrm>
          <a:off x="459600" y="1294175"/>
          <a:ext cx="3000000" cy="3000000"/>
        </p:xfrm>
        <a:graphic>
          <a:graphicData uri="http://schemas.openxmlformats.org/drawingml/2006/table">
            <a:tbl>
              <a:tblPr>
                <a:noFill/>
                <a:tableStyleId>{02D38B7D-0E63-465C-8159-61D34CC1D4A3}</a:tableStyleId>
              </a:tblPr>
              <a:tblGrid>
                <a:gridCol w="1730325"/>
                <a:gridCol w="1730325"/>
                <a:gridCol w="1730325"/>
              </a:tblGrid>
              <a:tr h="429025">
                <a:tc>
                  <a:txBody>
                    <a:bodyPr/>
                    <a:lstStyle/>
                    <a:p>
                      <a:pPr indent="0" lvl="0" marL="0" rtl="0" algn="l">
                        <a:spcBef>
                          <a:spcPts val="0"/>
                        </a:spcBef>
                        <a:spcAft>
                          <a:spcPts val="0"/>
                        </a:spcAft>
                        <a:buNone/>
                      </a:pPr>
                      <a:r>
                        <a:rPr b="1" lang="en">
                          <a:solidFill>
                            <a:schemeClr val="dk1"/>
                          </a:solidFill>
                          <a:latin typeface="Verdana"/>
                          <a:ea typeface="Verdana"/>
                          <a:cs typeface="Verdana"/>
                          <a:sym typeface="Verdana"/>
                        </a:rPr>
                        <a:t>D* Algorithm</a:t>
                      </a:r>
                      <a:endParaRPr b="1">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Verdana"/>
                          <a:ea typeface="Verdana"/>
                          <a:cs typeface="Verdana"/>
                          <a:sym typeface="Verdana"/>
                        </a:rPr>
                        <a:t>HPPRM</a:t>
                      </a:r>
                      <a:endParaRPr b="1">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Verdana"/>
                          <a:ea typeface="Verdana"/>
                          <a:cs typeface="Verdana"/>
                          <a:sym typeface="Verdana"/>
                        </a:rPr>
                        <a:t>Splines+DWA</a:t>
                      </a:r>
                      <a:endParaRPr b="1">
                        <a:solidFill>
                          <a:schemeClr val="dk1"/>
                        </a:solidFill>
                        <a:latin typeface="Verdana"/>
                        <a:ea typeface="Verdana"/>
                        <a:cs typeface="Verdana"/>
                        <a:sym typeface="Verdana"/>
                      </a:endParaRPr>
                    </a:p>
                  </a:txBody>
                  <a:tcPr marT="91425" marB="91425" marR="91425" marL="91425"/>
                </a:tc>
              </a:tr>
              <a:tr h="503425">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Computationally expensive</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High </a:t>
                      </a:r>
                      <a:r>
                        <a:rPr lang="en" sz="1200">
                          <a:solidFill>
                            <a:schemeClr val="dk1"/>
                          </a:solidFill>
                          <a:latin typeface="Verdana"/>
                          <a:ea typeface="Verdana"/>
                          <a:cs typeface="Verdana"/>
                          <a:sym typeface="Verdana"/>
                        </a:rPr>
                        <a:t>computational time</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Lower </a:t>
                      </a:r>
                      <a:r>
                        <a:rPr lang="en" sz="1200">
                          <a:solidFill>
                            <a:schemeClr val="dk1"/>
                          </a:solidFill>
                          <a:latin typeface="Verdana"/>
                          <a:ea typeface="Verdana"/>
                          <a:cs typeface="Verdana"/>
                          <a:sym typeface="Verdana"/>
                        </a:rPr>
                        <a:t>computation</a:t>
                      </a:r>
                      <a:r>
                        <a:rPr lang="en" sz="1200">
                          <a:solidFill>
                            <a:schemeClr val="dk1"/>
                          </a:solidFill>
                          <a:latin typeface="Verdana"/>
                          <a:ea typeface="Verdana"/>
                          <a:cs typeface="Verdana"/>
                          <a:sym typeface="Verdana"/>
                        </a:rPr>
                        <a:t> time</a:t>
                      </a:r>
                      <a:endParaRPr sz="1200">
                        <a:solidFill>
                          <a:schemeClr val="dk1"/>
                        </a:solidFill>
                        <a:latin typeface="Verdana"/>
                        <a:ea typeface="Verdana"/>
                        <a:cs typeface="Verdana"/>
                        <a:sym typeface="Verdana"/>
                      </a:endParaRPr>
                    </a:p>
                  </a:txBody>
                  <a:tcPr marT="91425" marB="91425" marR="91425" marL="91425"/>
                </a:tc>
              </a:tr>
              <a:tr h="1114450">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Discretizing </a:t>
                      </a:r>
                      <a:r>
                        <a:rPr lang="en" sz="1200">
                          <a:solidFill>
                            <a:schemeClr val="dk1"/>
                          </a:solidFill>
                          <a:latin typeface="Verdana"/>
                          <a:ea typeface="Verdana"/>
                          <a:cs typeface="Verdana"/>
                          <a:sym typeface="Verdana"/>
                        </a:rPr>
                        <a:t>the</a:t>
                      </a:r>
                      <a:r>
                        <a:rPr lang="en" sz="1200">
                          <a:solidFill>
                            <a:schemeClr val="dk1"/>
                          </a:solidFill>
                          <a:latin typeface="Verdana"/>
                          <a:ea typeface="Verdana"/>
                          <a:cs typeface="Verdana"/>
                          <a:sym typeface="Verdana"/>
                        </a:rPr>
                        <a:t> workspace can decrease accuracy</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Sampled space increase with more complex environments that result in </a:t>
                      </a:r>
                      <a:r>
                        <a:rPr lang="en" sz="1200">
                          <a:solidFill>
                            <a:schemeClr val="dk1"/>
                          </a:solidFill>
                          <a:latin typeface="Verdana"/>
                          <a:ea typeface="Verdana"/>
                          <a:cs typeface="Verdana"/>
                          <a:sym typeface="Verdana"/>
                        </a:rPr>
                        <a:t>expensive</a:t>
                      </a:r>
                      <a:r>
                        <a:rPr lang="en" sz="1200">
                          <a:solidFill>
                            <a:schemeClr val="dk1"/>
                          </a:solidFill>
                          <a:latin typeface="Verdana"/>
                          <a:ea typeface="Verdana"/>
                          <a:cs typeface="Verdana"/>
                          <a:sym typeface="Verdana"/>
                        </a:rPr>
                        <a:t> computation</a:t>
                      </a:r>
                      <a:endParaRPr sz="120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Directly work with velocity space</a:t>
                      </a:r>
                      <a:endParaRPr sz="1200">
                        <a:solidFill>
                          <a:schemeClr val="dk1"/>
                        </a:solidFill>
                        <a:latin typeface="Verdana"/>
                        <a:ea typeface="Verdana"/>
                        <a:cs typeface="Verdana"/>
                        <a:sym typeface="Verdana"/>
                      </a:endParaRPr>
                    </a:p>
                  </a:txBody>
                  <a:tcPr marT="91425" marB="91425" marR="91425" marL="91425"/>
                </a:tc>
              </a:tr>
              <a:tr h="6270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Verdana"/>
                          <a:ea typeface="Verdana"/>
                          <a:cs typeface="Verdana"/>
                          <a:sym typeface="Verdana"/>
                        </a:rPr>
                        <a:t>Hyperparameter optimization is difficult</a:t>
                      </a:r>
                      <a:endParaRPr sz="1200"/>
                    </a:p>
                  </a:txBody>
                  <a:tcPr marT="91425" marB="91425" marR="91425" marL="91425"/>
                </a:tc>
              </a:tr>
              <a:tr h="6270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latin typeface="Verdana"/>
                          <a:ea typeface="Verdana"/>
                          <a:cs typeface="Verdana"/>
                          <a:sym typeface="Verdana"/>
                        </a:rPr>
                        <a:t>DWA is </a:t>
                      </a:r>
                      <a:r>
                        <a:rPr lang="en" sz="1200">
                          <a:solidFill>
                            <a:schemeClr val="dk1"/>
                          </a:solidFill>
                          <a:latin typeface="Verdana"/>
                          <a:ea typeface="Verdana"/>
                          <a:cs typeface="Verdana"/>
                          <a:sym typeface="Verdana"/>
                        </a:rPr>
                        <a:t>highly</a:t>
                      </a:r>
                      <a:r>
                        <a:rPr lang="en" sz="1200">
                          <a:solidFill>
                            <a:schemeClr val="dk1"/>
                          </a:solidFill>
                          <a:latin typeface="Verdana"/>
                          <a:ea typeface="Verdana"/>
                          <a:cs typeface="Verdana"/>
                          <a:sym typeface="Verdana"/>
                        </a:rPr>
                        <a:t> dependent on the </a:t>
                      </a:r>
                      <a:r>
                        <a:rPr lang="en" sz="1200">
                          <a:solidFill>
                            <a:schemeClr val="dk1"/>
                          </a:solidFill>
                          <a:latin typeface="Verdana"/>
                          <a:ea typeface="Verdana"/>
                          <a:cs typeface="Verdana"/>
                          <a:sym typeface="Verdana"/>
                        </a:rPr>
                        <a:t>global</a:t>
                      </a:r>
                      <a:r>
                        <a:rPr lang="en" sz="1200">
                          <a:solidFill>
                            <a:schemeClr val="dk1"/>
                          </a:solidFill>
                          <a:latin typeface="Verdana"/>
                          <a:ea typeface="Verdana"/>
                          <a:cs typeface="Verdana"/>
                          <a:sym typeface="Verdana"/>
                        </a:rPr>
                        <a:t> planner for optimality and completeness</a:t>
                      </a:r>
                      <a:endParaRPr sz="1200">
                        <a:solidFill>
                          <a:schemeClr val="dk1"/>
                        </a:solidFill>
                        <a:latin typeface="Verdana"/>
                        <a:ea typeface="Verdana"/>
                        <a:cs typeface="Verdana"/>
                        <a:sym typeface="Verdana"/>
                      </a:endParaRPr>
                    </a:p>
                  </a:txBody>
                  <a:tcPr marT="91425" marB="91425" marR="91425" marL="91425"/>
                </a:tc>
              </a:tr>
            </a:tbl>
          </a:graphicData>
        </a:graphic>
      </p:graphicFrame>
      <p:pic>
        <p:nvPicPr>
          <p:cNvPr id="269" name="Google Shape;269;p37"/>
          <p:cNvPicPr preferRelativeResize="0"/>
          <p:nvPr/>
        </p:nvPicPr>
        <p:blipFill>
          <a:blip r:embed="rId3">
            <a:alphaModFix/>
          </a:blip>
          <a:stretch>
            <a:fillRect/>
          </a:stretch>
        </p:blipFill>
        <p:spPr>
          <a:xfrm>
            <a:off x="6012600" y="1147450"/>
            <a:ext cx="2724782" cy="33406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311700" y="38485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Results and Discussion</a:t>
            </a:r>
            <a:endParaRPr/>
          </a:p>
        </p:txBody>
      </p:sp>
      <p:sp>
        <p:nvSpPr>
          <p:cNvPr id="275" name="Google Shape;275;p38"/>
          <p:cNvSpPr txBox="1"/>
          <p:nvPr>
            <p:ph idx="12" type="sldNum"/>
          </p:nvPr>
        </p:nvSpPr>
        <p:spPr>
          <a:xfrm>
            <a:off x="319058"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276" name="Google Shape;276;p38"/>
          <p:cNvGraphicFramePr/>
          <p:nvPr/>
        </p:nvGraphicFramePr>
        <p:xfrm>
          <a:off x="357650" y="1059350"/>
          <a:ext cx="3000000" cy="3000000"/>
        </p:xfrm>
        <a:graphic>
          <a:graphicData uri="http://schemas.openxmlformats.org/drawingml/2006/table">
            <a:tbl>
              <a:tblPr>
                <a:noFill/>
                <a:tableStyleId>{02D38B7D-0E63-465C-8159-61D34CC1D4A3}</a:tableStyleId>
              </a:tblPr>
              <a:tblGrid>
                <a:gridCol w="1454400"/>
                <a:gridCol w="2349550"/>
                <a:gridCol w="2652325"/>
                <a:gridCol w="2152125"/>
              </a:tblGrid>
              <a:tr h="378450">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Criteria</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D* Algorithm</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HPPRM</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Spline based DWA</a:t>
                      </a:r>
                      <a:endParaRPr b="1" sz="1260">
                        <a:solidFill>
                          <a:schemeClr val="dk1"/>
                        </a:solidFill>
                        <a:latin typeface="Verdana"/>
                        <a:ea typeface="Verdana"/>
                        <a:cs typeface="Verdana"/>
                        <a:sym typeface="Verdana"/>
                      </a:endParaRPr>
                    </a:p>
                  </a:txBody>
                  <a:tcPr marT="91425" marB="91425" marR="91425" marL="91425"/>
                </a:tc>
              </a:tr>
              <a:tr h="575275">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Optimality</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Winding paths, in need of smoothing</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Irregular paths, need to be smoothened</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Not optimal(local planner)</a:t>
                      </a:r>
                      <a:endParaRPr sz="1260">
                        <a:solidFill>
                          <a:schemeClr val="dk1"/>
                        </a:solidFill>
                        <a:latin typeface="Verdana"/>
                        <a:ea typeface="Verdana"/>
                        <a:cs typeface="Verdana"/>
                        <a:sym typeface="Verdana"/>
                      </a:endParaRPr>
                    </a:p>
                  </a:txBody>
                  <a:tcPr marT="91425" marB="91425" marR="91425" marL="91425"/>
                </a:tc>
              </a:tr>
              <a:tr h="575275">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Completeness</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Dependent on map resolution</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Feasible path generated every time during testing</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Not complete on its own</a:t>
                      </a:r>
                      <a:endParaRPr sz="1260">
                        <a:solidFill>
                          <a:schemeClr val="dk1"/>
                        </a:solidFill>
                        <a:latin typeface="Verdana"/>
                        <a:ea typeface="Verdana"/>
                        <a:cs typeface="Verdana"/>
                        <a:sym typeface="Verdana"/>
                      </a:endParaRPr>
                    </a:p>
                  </a:txBody>
                  <a:tcPr marT="91425" marB="91425" marR="91425" marL="91425"/>
                </a:tc>
              </a:tr>
              <a:tr h="573250">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Safety</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Safe in toy problem, depends on local planner in reality</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Safe path without encountering obstacles in hospital environment</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Generates safe and admissible trajectories</a:t>
                      </a:r>
                      <a:endParaRPr sz="1260">
                        <a:solidFill>
                          <a:schemeClr val="dk1"/>
                        </a:solidFill>
                        <a:latin typeface="Verdana"/>
                        <a:ea typeface="Verdana"/>
                        <a:cs typeface="Verdana"/>
                        <a:sym typeface="Verdana"/>
                      </a:endParaRPr>
                    </a:p>
                  </a:txBody>
                  <a:tcPr marT="91425" marB="91425" marR="91425" marL="91425"/>
                </a:tc>
              </a:tr>
              <a:tr h="575275">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Computational</a:t>
                      </a:r>
                      <a:r>
                        <a:rPr b="1" lang="en" sz="1260">
                          <a:solidFill>
                            <a:schemeClr val="dk1"/>
                          </a:solidFill>
                          <a:latin typeface="Verdana"/>
                          <a:ea typeface="Verdana"/>
                          <a:cs typeface="Verdana"/>
                          <a:sym typeface="Verdana"/>
                        </a:rPr>
                        <a:t> Efficiency</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Comparatively inefficient</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Inefficient, longer compute</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Efficient, suitable for real-time planning</a:t>
                      </a:r>
                      <a:endParaRPr sz="1260">
                        <a:solidFill>
                          <a:schemeClr val="dk1"/>
                        </a:solidFill>
                        <a:latin typeface="Verdana"/>
                        <a:ea typeface="Verdana"/>
                        <a:cs typeface="Verdana"/>
                        <a:sym typeface="Verdana"/>
                      </a:endParaRPr>
                    </a:p>
                  </a:txBody>
                  <a:tcPr marT="91425" marB="91425" marR="91425" marL="91425"/>
                </a:tc>
              </a:tr>
              <a:tr h="815750">
                <a:tc>
                  <a:txBody>
                    <a:bodyPr/>
                    <a:lstStyle/>
                    <a:p>
                      <a:pPr indent="0" lvl="0" marL="0" rtl="0" algn="l">
                        <a:spcBef>
                          <a:spcPts val="0"/>
                        </a:spcBef>
                        <a:spcAft>
                          <a:spcPts val="0"/>
                        </a:spcAft>
                        <a:buNone/>
                      </a:pPr>
                      <a:r>
                        <a:rPr b="1" lang="en" sz="1260">
                          <a:solidFill>
                            <a:schemeClr val="dk1"/>
                          </a:solidFill>
                          <a:latin typeface="Verdana"/>
                          <a:ea typeface="Verdana"/>
                          <a:cs typeface="Verdana"/>
                          <a:sym typeface="Verdana"/>
                        </a:rPr>
                        <a:t>Robustness</a:t>
                      </a:r>
                      <a:endParaRPr b="1"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Efficient at recalculating path, avoiding unknown static and dynamic obstacles</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Work very well with static known and unknown obstacles</a:t>
                      </a:r>
                      <a:endParaRPr sz="1260">
                        <a:solidFill>
                          <a:schemeClr val="dk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260">
                          <a:solidFill>
                            <a:schemeClr val="dk1"/>
                          </a:solidFill>
                          <a:latin typeface="Verdana"/>
                          <a:ea typeface="Verdana"/>
                          <a:cs typeface="Verdana"/>
                          <a:sym typeface="Verdana"/>
                        </a:rPr>
                        <a:t>Work well in complex Dynamic environment</a:t>
                      </a:r>
                      <a:endParaRPr sz="1260">
                        <a:solidFill>
                          <a:schemeClr val="dk1"/>
                        </a:solidFill>
                        <a:latin typeface="Verdana"/>
                        <a:ea typeface="Verdana"/>
                        <a:cs typeface="Verdana"/>
                        <a:sym typeface="Verdana"/>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282" name="Google Shape;282;p39"/>
          <p:cNvSpPr txBox="1"/>
          <p:nvPr>
            <p:ph idx="1" type="body"/>
          </p:nvPr>
        </p:nvSpPr>
        <p:spPr>
          <a:xfrm>
            <a:off x="311700" y="1127400"/>
            <a:ext cx="8520600" cy="3665400"/>
          </a:xfrm>
          <a:prstGeom prst="rect">
            <a:avLst/>
          </a:prstGeom>
        </p:spPr>
        <p:txBody>
          <a:bodyPr anchorCtr="0" anchor="t" bIns="34275" lIns="68575" spcFirstLastPara="1" rIns="68575" wrap="square" tIns="34275">
            <a:normAutofit/>
          </a:bodyPr>
          <a:lstStyle/>
          <a:p>
            <a:pPr indent="-308610" lvl="0" marL="457200" rtl="0" algn="l">
              <a:lnSpc>
                <a:spcPct val="130000"/>
              </a:lnSpc>
              <a:spcBef>
                <a:spcPts val="900"/>
              </a:spcBef>
              <a:spcAft>
                <a:spcPts val="0"/>
              </a:spcAft>
              <a:buSzPts val="1260"/>
              <a:buChar char="●"/>
            </a:pPr>
            <a:r>
              <a:rPr lang="en" sz="1260"/>
              <a:t>D* is a good global planner for optimal paths in dynamic environments.</a:t>
            </a:r>
            <a:endParaRPr sz="1260"/>
          </a:p>
          <a:p>
            <a:pPr indent="-308610" lvl="0" marL="457200" rtl="0" algn="l">
              <a:lnSpc>
                <a:spcPct val="130000"/>
              </a:lnSpc>
              <a:spcBef>
                <a:spcPts val="0"/>
              </a:spcBef>
              <a:spcAft>
                <a:spcPts val="0"/>
              </a:spcAft>
              <a:buSzPts val="1260"/>
              <a:buChar char="●"/>
            </a:pPr>
            <a:r>
              <a:rPr lang="en" sz="1260"/>
              <a:t>D* can plan much faster compared to other similar algorithms(A*,PRM) in dynamic environments due to the property of incremental planning.</a:t>
            </a:r>
            <a:endParaRPr sz="1260"/>
          </a:p>
          <a:p>
            <a:pPr indent="-308610" lvl="0" marL="457200" rtl="0" algn="l">
              <a:lnSpc>
                <a:spcPct val="130000"/>
              </a:lnSpc>
              <a:spcBef>
                <a:spcPts val="0"/>
              </a:spcBef>
              <a:spcAft>
                <a:spcPts val="0"/>
              </a:spcAft>
              <a:buSzPts val="1260"/>
              <a:buChar char="●"/>
            </a:pPr>
            <a:r>
              <a:rPr lang="en" sz="1260"/>
              <a:t>D* is fairly optimal and complete with a good local planner.</a:t>
            </a:r>
            <a:endParaRPr sz="1260"/>
          </a:p>
          <a:p>
            <a:pPr indent="-308610" lvl="0" marL="457200" rtl="0" algn="l">
              <a:lnSpc>
                <a:spcPct val="130000"/>
              </a:lnSpc>
              <a:spcBef>
                <a:spcPts val="0"/>
              </a:spcBef>
              <a:spcAft>
                <a:spcPts val="0"/>
              </a:spcAft>
              <a:buSzPts val="1260"/>
              <a:buChar char="●"/>
            </a:pPr>
            <a:r>
              <a:rPr lang="en" sz="1260"/>
              <a:t>HPPRM is </a:t>
            </a:r>
            <a:r>
              <a:rPr lang="en" sz="1260"/>
              <a:t>suitable</a:t>
            </a:r>
            <a:r>
              <a:rPr lang="en" sz="1260"/>
              <a:t> for navigation in narrow passages</a:t>
            </a:r>
            <a:endParaRPr sz="1260"/>
          </a:p>
          <a:p>
            <a:pPr indent="-308610" lvl="0" marL="457200" rtl="0" algn="l">
              <a:lnSpc>
                <a:spcPct val="130000"/>
              </a:lnSpc>
              <a:spcBef>
                <a:spcPts val="0"/>
              </a:spcBef>
              <a:spcAft>
                <a:spcPts val="0"/>
              </a:spcAft>
              <a:buSzPts val="1260"/>
              <a:buChar char="●"/>
            </a:pPr>
            <a:r>
              <a:rPr lang="en" sz="1260"/>
              <a:t>HPPRM can be used for various types of environments, from grid based map to more complex environments.</a:t>
            </a:r>
            <a:endParaRPr sz="1260"/>
          </a:p>
          <a:p>
            <a:pPr indent="-308610" lvl="0" marL="457200" rtl="0" algn="l">
              <a:lnSpc>
                <a:spcPct val="130000"/>
              </a:lnSpc>
              <a:spcBef>
                <a:spcPts val="0"/>
              </a:spcBef>
              <a:spcAft>
                <a:spcPts val="0"/>
              </a:spcAft>
              <a:buSzPts val="1260"/>
              <a:buChar char="●"/>
            </a:pPr>
            <a:r>
              <a:rPr lang="en" sz="1260"/>
              <a:t>Spline based DWA is a good real-time reactive planner. It work well with dynamic and uncertain environments.</a:t>
            </a:r>
            <a:endParaRPr sz="1260"/>
          </a:p>
          <a:p>
            <a:pPr indent="-308610" lvl="0" marL="457200" rtl="0" algn="l">
              <a:lnSpc>
                <a:spcPct val="130000"/>
              </a:lnSpc>
              <a:spcBef>
                <a:spcPts val="0"/>
              </a:spcBef>
              <a:spcAft>
                <a:spcPts val="0"/>
              </a:spcAft>
              <a:buSzPts val="1260"/>
              <a:buChar char="●"/>
            </a:pPr>
            <a:r>
              <a:rPr lang="en" sz="1260"/>
              <a:t>Our goal was to implement as safe planning algorithm. Spline based DWA ensures safety  by working directly in the velocity space and generating smoother trajectories.</a:t>
            </a:r>
            <a:endParaRPr sz="1260"/>
          </a:p>
          <a:p>
            <a:pPr indent="-308610" lvl="0" marL="457200" rtl="0" algn="l">
              <a:lnSpc>
                <a:spcPct val="130000"/>
              </a:lnSpc>
              <a:spcBef>
                <a:spcPts val="0"/>
              </a:spcBef>
              <a:spcAft>
                <a:spcPts val="0"/>
              </a:spcAft>
              <a:buSzPts val="1260"/>
              <a:buChar char="●"/>
            </a:pPr>
            <a:r>
              <a:rPr lang="en" sz="1260"/>
              <a:t>DWA integrated with HPPRM or D* can be a choice of safe planning algorithm in  a hospital floor. </a:t>
            </a:r>
            <a:endParaRPr sz="1260"/>
          </a:p>
        </p:txBody>
      </p:sp>
      <p:sp>
        <p:nvSpPr>
          <p:cNvPr id="283" name="Google Shape;283;p3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457200" y="263525"/>
            <a:ext cx="8229600" cy="6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Task Division</a:t>
            </a:r>
            <a:endParaRPr/>
          </a:p>
        </p:txBody>
      </p:sp>
      <p:sp>
        <p:nvSpPr>
          <p:cNvPr id="289" name="Google Shape;289;p40"/>
          <p:cNvSpPr txBox="1"/>
          <p:nvPr>
            <p:ph idx="12" type="sldNum"/>
          </p:nvPr>
        </p:nvSpPr>
        <p:spPr>
          <a:xfrm>
            <a:off x="1" y="4790748"/>
            <a:ext cx="457200" cy="295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graphicFrame>
        <p:nvGraphicFramePr>
          <p:cNvPr id="290" name="Google Shape;290;p40"/>
          <p:cNvGraphicFramePr/>
          <p:nvPr/>
        </p:nvGraphicFramePr>
        <p:xfrm>
          <a:off x="746650" y="1227575"/>
          <a:ext cx="3000000" cy="3000000"/>
        </p:xfrm>
        <a:graphic>
          <a:graphicData uri="http://schemas.openxmlformats.org/drawingml/2006/table">
            <a:tbl>
              <a:tblPr>
                <a:noFill/>
                <a:tableStyleId>{02D38B7D-0E63-465C-8159-61D34CC1D4A3}</a:tableStyleId>
              </a:tblPr>
              <a:tblGrid>
                <a:gridCol w="2488400"/>
                <a:gridCol w="2488400"/>
                <a:gridCol w="2488400"/>
              </a:tblGrid>
              <a:tr h="336675">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Dominic</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Thabsheer</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Girivaasan</a:t>
                      </a:r>
                      <a:endParaRPr b="1" sz="1100">
                        <a:latin typeface="Times New Roman"/>
                        <a:ea typeface="Times New Roman"/>
                        <a:cs typeface="Times New Roman"/>
                        <a:sym typeface="Times New Roman"/>
                      </a:endParaRPr>
                    </a:p>
                  </a:txBody>
                  <a:tcPr marT="91425" marB="91425" marR="91425" marL="91425"/>
                </a:tc>
              </a:tr>
              <a:tr h="3366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Set up Unity Environment</a:t>
                      </a:r>
                      <a:endParaRPr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DWA Algorithm</a:t>
                      </a:r>
                      <a:endParaRPr sz="11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APF Implementation </a:t>
                      </a:r>
                      <a:endParaRPr sz="11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4445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Created a ROS structure to connect to Unity</a:t>
                      </a:r>
                      <a:endParaRPr sz="1100">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Spline optimization of DWA(B-spline,Cubic)</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PRM Implementation</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717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Created a CSV generator to get the maps from the Unity simulation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Global</a:t>
                      </a:r>
                      <a:r>
                        <a:rPr lang="en" sz="1100">
                          <a:latin typeface="Times New Roman"/>
                          <a:ea typeface="Times New Roman"/>
                          <a:cs typeface="Times New Roman"/>
                          <a:sym typeface="Times New Roman"/>
                        </a:rPr>
                        <a:t> planner for DWA (PRM and RRT)</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Implemented HPPRM in a 2D sample hospital map</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7200">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Implemented a 2D version of D* in the hospital environment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Pygame Rendering</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45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Implemented a D* global path planner in the ROS -Unity simulation</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96075" y="37167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Bibliography</a:t>
            </a:r>
            <a:endParaRPr/>
          </a:p>
        </p:txBody>
      </p:sp>
      <p:sp>
        <p:nvSpPr>
          <p:cNvPr id="296" name="Google Shape;296;p41"/>
          <p:cNvSpPr txBox="1"/>
          <p:nvPr>
            <p:ph idx="1" type="body"/>
          </p:nvPr>
        </p:nvSpPr>
        <p:spPr>
          <a:xfrm>
            <a:off x="311700" y="1012225"/>
            <a:ext cx="8520600" cy="3760500"/>
          </a:xfrm>
          <a:prstGeom prst="rect">
            <a:avLst/>
          </a:prstGeom>
        </p:spPr>
        <p:txBody>
          <a:bodyPr anchorCtr="0" anchor="t" bIns="34275" lIns="68575" spcFirstLastPara="1" rIns="68575" wrap="square" tIns="34275">
            <a:noAutofit/>
          </a:bodyPr>
          <a:lstStyle/>
          <a:p>
            <a:pPr indent="0" lvl="0" marL="0" rtl="0" algn="l">
              <a:lnSpc>
                <a:spcPct val="85000"/>
              </a:lnSpc>
              <a:spcBef>
                <a:spcPts val="900"/>
              </a:spcBef>
              <a:spcAft>
                <a:spcPts val="0"/>
              </a:spcAft>
              <a:buClr>
                <a:schemeClr val="dk1"/>
              </a:buClr>
              <a:buSzPts val="605"/>
              <a:buFont typeface="Arial"/>
              <a:buNone/>
            </a:pPr>
            <a:r>
              <a:rPr lang="en" sz="1090">
                <a:latin typeface="Times New Roman"/>
                <a:ea typeface="Times New Roman"/>
                <a:cs typeface="Times New Roman"/>
                <a:sym typeface="Times New Roman"/>
              </a:rPr>
              <a:t>[1] Koenig, Sven, and Maxim Likhachev. "Fast replanning for navigation in unknown terrain." IEEE Transactions on Robotics 21, no. 3 (2005): 354-363</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Clr>
                <a:schemeClr val="dk1"/>
              </a:buClr>
              <a:buSzPts val="605"/>
              <a:buFont typeface="Arial"/>
              <a:buNone/>
            </a:pPr>
            <a:r>
              <a:rPr lang="en" sz="1090">
                <a:latin typeface="Times New Roman"/>
                <a:ea typeface="Times New Roman"/>
                <a:cs typeface="Times New Roman"/>
                <a:sym typeface="Times New Roman"/>
              </a:rPr>
              <a:t>[2] M. Missura and M. Bennewitz, "Predictive Collision Avoidance for the Dynamic Window Approach," 2019 International Conference on Robotics and Automation (ICRA), Montreal, QC, Canada, 2019, pp. 8620-8626, doi: 10.1109/ICRA.2019.8794386.</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Clr>
                <a:schemeClr val="dk1"/>
              </a:buClr>
              <a:buSzPts val="605"/>
              <a:buFont typeface="Arial"/>
              <a:buNone/>
            </a:pPr>
            <a:r>
              <a:rPr lang="en" sz="1090">
                <a:latin typeface="Times New Roman"/>
                <a:ea typeface="Times New Roman"/>
                <a:cs typeface="Times New Roman"/>
                <a:sym typeface="Times New Roman"/>
              </a:rPr>
              <a:t>[3] B. Demir, F. Hoeller, F. Garcia Rosas, D. Schulz and N. Goerke, "Spline-Based Robot Trajectory Generation Using the Dynamic Window Approach," 2019 Third IEEE International Conference on Robotic Computing (IRC), Naples, Italy, 2019, pp. 9-16, doi: 10.1109/IRC.2019.00011.</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rPr lang="en" sz="1090">
                <a:latin typeface="Times New Roman"/>
                <a:ea typeface="Times New Roman"/>
                <a:cs typeface="Times New Roman"/>
                <a:sym typeface="Times New Roman"/>
              </a:rPr>
              <a:t>[4] Feng, D., Deng, L., Sun, T., Liu, H., Zhang, H., Zhao, Y. (2021). Local Path Planning Based on an Improved Dynamic Window Approach in ROS. In: Liu, Q., Liu, X., Shen, T., Qiu, X. (eds) The 10th International Conference on Computer Engineering and Networks. CENet 2020. Advances in Intelligent Systems and Computing, vol 1274. Springer, Singapore. https://doi.org/10.1007/978-981-15-8462-6_133</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rPr lang="en" sz="1090">
                <a:latin typeface="Times New Roman"/>
                <a:ea typeface="Times New Roman"/>
                <a:cs typeface="Times New Roman"/>
                <a:sym typeface="Times New Roman"/>
              </a:rPr>
              <a:t>[5] Ankit A. Ravankar, Abhijeet A. Ravankar, Takanori Emaru, and Yukinori Kobayashi. "HPPRM: Hybrid Potential Based Probabilistic Roadmap Algorithm for Improved Dynamic Path Planning of Mobile Robots". IEEE Access, vol. 8, 2020, pp. 221743-221766.</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rPr lang="en" sz="1090">
                <a:latin typeface="Times New Roman"/>
                <a:ea typeface="Times New Roman"/>
                <a:cs typeface="Times New Roman"/>
                <a:sym typeface="Times New Roman"/>
              </a:rPr>
              <a:t>[6]  Y. Zhang, L. Zhang, L. Lei and F. Xu, "An Improved Potential Field-Based Probabilistic Roadmap Algorithm for Path Planning," 2022 6th International Conference on Automation, Control and Robots (ICACR), Shanghai, China, 2022, pp. 195-199, doi: 10.1109/ICACR55854.2022.9935557</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rPr lang="en" sz="1090">
                <a:latin typeface="Times New Roman"/>
                <a:ea typeface="Times New Roman"/>
                <a:cs typeface="Times New Roman"/>
                <a:sym typeface="Times New Roman"/>
              </a:rPr>
              <a:t>[7] D. Aarno, D. Kragic and H. I. Christensen, "Artificial potential biased probabilistic roadmap method," IEEE International Conference on Robotics and Automation, 2004. Proceedings. ICRA '04. 2004, New Orleans, LA, USA, 2004, pp. 461-466 Vol.1, doi: 10.1109/ROBOT.2004.1307192</a:t>
            </a:r>
            <a:endParaRPr sz="109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rPr lang="en" sz="1090">
                <a:latin typeface="Times New Roman"/>
                <a:ea typeface="Times New Roman"/>
                <a:cs typeface="Times New Roman"/>
                <a:sym typeface="Times New Roman"/>
              </a:rPr>
              <a:t>[8] </a:t>
            </a:r>
            <a:r>
              <a:rPr lang="en" sz="1050">
                <a:latin typeface="Times New Roman"/>
                <a:ea typeface="Times New Roman"/>
                <a:cs typeface="Times New Roman"/>
                <a:sym typeface="Times New Roman"/>
              </a:rPr>
              <a:t>Lab, WPI HiRO. “Gopher in Unity Simulation.” </a:t>
            </a:r>
            <a:r>
              <a:rPr i="1" lang="en" sz="1050">
                <a:latin typeface="Times New Roman"/>
                <a:ea typeface="Times New Roman"/>
                <a:cs typeface="Times New Roman"/>
                <a:sym typeface="Times New Roman"/>
              </a:rPr>
              <a:t>GitHub</a:t>
            </a:r>
            <a:r>
              <a:rPr lang="en" sz="1050">
                <a:latin typeface="Times New Roman"/>
                <a:ea typeface="Times New Roman"/>
                <a:cs typeface="Times New Roman"/>
                <a:sym typeface="Times New Roman"/>
              </a:rPr>
              <a:t>, 26 Feb. 2023, github.com/hiro-wpi/Gopher-In-Unity-Simulation. Accessed 2 Mar. 2023.</a:t>
            </a:r>
            <a:endParaRPr sz="105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rPr lang="en" sz="1050">
                <a:latin typeface="Times New Roman"/>
                <a:ea typeface="Times New Roman"/>
                <a:cs typeface="Times New Roman"/>
                <a:sym typeface="Times New Roman"/>
              </a:rPr>
              <a:t>[9] Fox, D., et al. “The Dynamic Window Approach to Collision Avoidance.” </a:t>
            </a:r>
            <a:r>
              <a:rPr i="1" lang="en" sz="1050">
                <a:latin typeface="Times New Roman"/>
                <a:ea typeface="Times New Roman"/>
                <a:cs typeface="Times New Roman"/>
                <a:sym typeface="Times New Roman"/>
              </a:rPr>
              <a:t>IEEE Robotics &amp; Automation Magazine</a:t>
            </a:r>
            <a:r>
              <a:rPr lang="en" sz="1050">
                <a:latin typeface="Times New Roman"/>
                <a:ea typeface="Times New Roman"/>
                <a:cs typeface="Times New Roman"/>
                <a:sym typeface="Times New Roman"/>
              </a:rPr>
              <a:t>, vol. 4, no. 1, Mar. 1997, pp. 23–33, https://doi.org/10.1109/100.580977.</a:t>
            </a:r>
            <a:endParaRPr sz="105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t/>
            </a:r>
            <a:endParaRPr sz="950">
              <a:latin typeface="Times New Roman"/>
              <a:ea typeface="Times New Roman"/>
              <a:cs typeface="Times New Roman"/>
              <a:sym typeface="Times New Roman"/>
            </a:endParaRPr>
          </a:p>
          <a:p>
            <a:pPr indent="0" lvl="0" marL="0" rtl="0" algn="l">
              <a:lnSpc>
                <a:spcPct val="85000"/>
              </a:lnSpc>
              <a:spcBef>
                <a:spcPts val="900"/>
              </a:spcBef>
              <a:spcAft>
                <a:spcPts val="0"/>
              </a:spcAft>
              <a:buSzPts val="605"/>
              <a:buNone/>
            </a:pPr>
            <a:r>
              <a:t/>
            </a:r>
            <a:endParaRPr sz="989"/>
          </a:p>
        </p:txBody>
      </p:sp>
      <p:sp>
        <p:nvSpPr>
          <p:cNvPr id="297" name="Google Shape;297;p41"/>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ctrTitle"/>
          </p:nvPr>
        </p:nvSpPr>
        <p:spPr>
          <a:xfrm>
            <a:off x="457200" y="1903444"/>
            <a:ext cx="6858000" cy="1143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Questions?</a:t>
            </a:r>
            <a:endParaRPr/>
          </a:p>
        </p:txBody>
      </p:sp>
      <p:sp>
        <p:nvSpPr>
          <p:cNvPr id="303" name="Google Shape;303;p4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300">
                <a:solidFill>
                  <a:schemeClr val="dk1"/>
                </a:solidFill>
              </a:rPr>
              <a:t>‹#›</a:t>
            </a:fld>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idx="4294967295" type="body"/>
          </p:nvPr>
        </p:nvSpPr>
        <p:spPr>
          <a:xfrm>
            <a:off x="452275" y="1261750"/>
            <a:ext cx="7950300" cy="2632200"/>
          </a:xfrm>
          <a:prstGeom prst="rect">
            <a:avLst/>
          </a:prstGeom>
        </p:spPr>
        <p:txBody>
          <a:bodyPr anchorCtr="0" anchor="t" bIns="34275" lIns="68575" spcFirstLastPara="1" rIns="68575" wrap="square" tIns="34275">
            <a:normAutofit/>
          </a:bodyPr>
          <a:lstStyle/>
          <a:p>
            <a:pPr indent="0" lvl="0" marL="0" rtl="0" algn="l">
              <a:lnSpc>
                <a:spcPct val="115000"/>
              </a:lnSpc>
              <a:spcBef>
                <a:spcPts val="900"/>
              </a:spcBef>
              <a:spcAft>
                <a:spcPts val="0"/>
              </a:spcAft>
              <a:buNone/>
            </a:pPr>
            <a:r>
              <a:rPr lang="en" sz="2150">
                <a:solidFill>
                  <a:schemeClr val="lt1"/>
                </a:solidFill>
              </a:rPr>
              <a:t>We propose testing three advanced path planning and obstacle avoidance algorithms, and compare and contrast algorithm strengths and limitations in order to contribute to the development of safer and more efficient mobile robots in hospital and complex environments</a:t>
            </a:r>
            <a:endParaRPr sz="2150">
              <a:solidFill>
                <a:schemeClr val="lt1"/>
              </a:solidFill>
            </a:endParaRPr>
          </a:p>
        </p:txBody>
      </p:sp>
      <p:sp>
        <p:nvSpPr>
          <p:cNvPr id="97" name="Google Shape;97;p1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300">
                <a:solidFill>
                  <a:schemeClr val="dk1"/>
                </a:solidFill>
              </a:rPr>
              <a:t>‹#›</a:t>
            </a:fld>
            <a:endParaRPr sz="1300">
              <a:solidFill>
                <a:schemeClr val="dk1"/>
              </a:solidFill>
            </a:endParaRPr>
          </a:p>
        </p:txBody>
      </p:sp>
      <p:sp>
        <p:nvSpPr>
          <p:cNvPr id="98" name="Google Shape;9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99" name="Google Shape;99;p16"/>
          <p:cNvSpPr txBox="1"/>
          <p:nvPr>
            <p:ph idx="4294967295" type="title"/>
          </p:nvPr>
        </p:nvSpPr>
        <p:spPr>
          <a:xfrm>
            <a:off x="426600" y="41567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solidFill>
                  <a:schemeClr val="lt1"/>
                </a:solidFill>
              </a:rPr>
              <a:t>Problem Statement</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25400" y="35697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Application impacts</a:t>
            </a:r>
            <a:endParaRPr/>
          </a:p>
        </p:txBody>
      </p:sp>
      <p:sp>
        <p:nvSpPr>
          <p:cNvPr id="105" name="Google Shape;105;p17"/>
          <p:cNvSpPr txBox="1"/>
          <p:nvPr>
            <p:ph idx="1" type="body"/>
          </p:nvPr>
        </p:nvSpPr>
        <p:spPr>
          <a:xfrm>
            <a:off x="311700" y="1420275"/>
            <a:ext cx="8520600" cy="2930400"/>
          </a:xfrm>
          <a:prstGeom prst="rect">
            <a:avLst/>
          </a:prstGeom>
        </p:spPr>
        <p:txBody>
          <a:bodyPr anchorCtr="0" anchor="t" bIns="34275" lIns="68575" spcFirstLastPara="1" rIns="68575" wrap="square" tIns="34275">
            <a:normAutofit/>
          </a:bodyPr>
          <a:lstStyle/>
          <a:p>
            <a:pPr indent="-393382" lvl="0" marL="457200" rtl="0" algn="l">
              <a:spcBef>
                <a:spcPts val="900"/>
              </a:spcBef>
              <a:spcAft>
                <a:spcPts val="0"/>
              </a:spcAft>
              <a:buSzPts val="2595"/>
              <a:buChar char="•"/>
            </a:pPr>
            <a:r>
              <a:rPr b="1" lang="en" sz="1895">
                <a:latin typeface="Times New Roman"/>
                <a:ea typeface="Times New Roman"/>
                <a:cs typeface="Times New Roman"/>
                <a:sym typeface="Times New Roman"/>
              </a:rPr>
              <a:t>Improved efficiency :</a:t>
            </a:r>
            <a:r>
              <a:rPr b="1" lang="en" sz="2295">
                <a:latin typeface="Times New Roman"/>
                <a:ea typeface="Times New Roman"/>
                <a:cs typeface="Times New Roman"/>
                <a:sym typeface="Times New Roman"/>
              </a:rPr>
              <a:t> </a:t>
            </a:r>
            <a:r>
              <a:rPr lang="en" sz="1595">
                <a:latin typeface="Times New Roman"/>
                <a:ea typeface="Times New Roman"/>
                <a:cs typeface="Times New Roman"/>
                <a:sym typeface="Times New Roman"/>
              </a:rPr>
              <a:t>Enhanced navigation and timely delivery of supplies, equipment and medication.</a:t>
            </a:r>
            <a:endParaRPr sz="1595">
              <a:latin typeface="Times New Roman"/>
              <a:ea typeface="Times New Roman"/>
              <a:cs typeface="Times New Roman"/>
              <a:sym typeface="Times New Roman"/>
            </a:endParaRPr>
          </a:p>
          <a:p>
            <a:pPr indent="-393382" lvl="0" marL="457200" rtl="0" algn="l">
              <a:spcBef>
                <a:spcPts val="900"/>
              </a:spcBef>
              <a:spcAft>
                <a:spcPts val="0"/>
              </a:spcAft>
              <a:buSzPts val="2595"/>
              <a:buChar char="•"/>
            </a:pPr>
            <a:r>
              <a:rPr b="1" lang="en" sz="1895">
                <a:latin typeface="Times New Roman"/>
                <a:ea typeface="Times New Roman"/>
                <a:cs typeface="Times New Roman"/>
                <a:sym typeface="Times New Roman"/>
              </a:rPr>
              <a:t>Increased safety: </a:t>
            </a:r>
            <a:r>
              <a:rPr lang="en" sz="1595">
                <a:latin typeface="Times New Roman"/>
                <a:ea typeface="Times New Roman"/>
                <a:cs typeface="Times New Roman"/>
                <a:sym typeface="Times New Roman"/>
              </a:rPr>
              <a:t>Minimal risk of collision involving patients, staff, and equipment.</a:t>
            </a:r>
            <a:endParaRPr sz="2295">
              <a:latin typeface="Times New Roman"/>
              <a:ea typeface="Times New Roman"/>
              <a:cs typeface="Times New Roman"/>
              <a:sym typeface="Times New Roman"/>
            </a:endParaRPr>
          </a:p>
          <a:p>
            <a:pPr indent="-393382" lvl="0" marL="457200" rtl="0" algn="l">
              <a:spcBef>
                <a:spcPts val="900"/>
              </a:spcBef>
              <a:spcAft>
                <a:spcPts val="0"/>
              </a:spcAft>
              <a:buSzPts val="2595"/>
              <a:buChar char="•"/>
            </a:pPr>
            <a:r>
              <a:rPr b="1" lang="en" sz="1895">
                <a:latin typeface="Times New Roman"/>
                <a:ea typeface="Times New Roman"/>
                <a:cs typeface="Times New Roman"/>
                <a:sym typeface="Times New Roman"/>
              </a:rPr>
              <a:t>Cost </a:t>
            </a:r>
            <a:r>
              <a:rPr b="1" lang="en" sz="1895">
                <a:latin typeface="Times New Roman"/>
                <a:ea typeface="Times New Roman"/>
                <a:cs typeface="Times New Roman"/>
                <a:sym typeface="Times New Roman"/>
              </a:rPr>
              <a:t>efficiency: </a:t>
            </a:r>
            <a:r>
              <a:rPr lang="en" sz="1595">
                <a:latin typeface="Times New Roman"/>
                <a:ea typeface="Times New Roman"/>
                <a:cs typeface="Times New Roman"/>
                <a:sym typeface="Times New Roman"/>
              </a:rPr>
              <a:t>Reduced need for manual transport, potential for optimized resource allocation.</a:t>
            </a:r>
            <a:endParaRPr sz="2295">
              <a:latin typeface="Times New Roman"/>
              <a:ea typeface="Times New Roman"/>
              <a:cs typeface="Times New Roman"/>
              <a:sym typeface="Times New Roman"/>
            </a:endParaRPr>
          </a:p>
          <a:p>
            <a:pPr indent="-393382" lvl="0" marL="457200" rtl="0" algn="l">
              <a:spcBef>
                <a:spcPts val="900"/>
              </a:spcBef>
              <a:spcAft>
                <a:spcPts val="0"/>
              </a:spcAft>
              <a:buSzPts val="2595"/>
              <a:buChar char="•"/>
            </a:pPr>
            <a:r>
              <a:rPr b="1" lang="en" sz="1895">
                <a:latin typeface="Times New Roman"/>
                <a:ea typeface="Times New Roman"/>
                <a:cs typeface="Times New Roman"/>
                <a:sym typeface="Times New Roman"/>
              </a:rPr>
              <a:t>Adaptability to changing conditions: </a:t>
            </a:r>
            <a:r>
              <a:rPr lang="en" sz="1595">
                <a:latin typeface="Times New Roman"/>
                <a:ea typeface="Times New Roman"/>
                <a:cs typeface="Times New Roman"/>
                <a:sym typeface="Times New Roman"/>
              </a:rPr>
              <a:t>Ability to respond to dynamic environments and adjust path planning accordingly.</a:t>
            </a:r>
            <a:endParaRPr sz="2295">
              <a:latin typeface="Times New Roman"/>
              <a:ea typeface="Times New Roman"/>
              <a:cs typeface="Times New Roman"/>
              <a:sym typeface="Times New Roman"/>
            </a:endParaRPr>
          </a:p>
        </p:txBody>
      </p:sp>
      <p:sp>
        <p:nvSpPr>
          <p:cNvPr id="106" name="Google Shape;106;p17"/>
          <p:cNvSpPr txBox="1"/>
          <p:nvPr>
            <p:ph idx="12" type="sldNum"/>
          </p:nvPr>
        </p:nvSpPr>
        <p:spPr>
          <a:xfrm>
            <a:off x="320040" y="4663217"/>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Related work</a:t>
            </a:r>
            <a:endParaRPr/>
          </a:p>
        </p:txBody>
      </p:sp>
      <p:sp>
        <p:nvSpPr>
          <p:cNvPr id="112" name="Google Shape;112;p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b="1" lang="en" sz="1600"/>
              <a:t>D*</a:t>
            </a:r>
            <a:endParaRPr b="1" sz="1600"/>
          </a:p>
          <a:p>
            <a:pPr indent="-315864" lvl="0" marL="457200" rtl="0" algn="l">
              <a:lnSpc>
                <a:spcPct val="100000"/>
              </a:lnSpc>
              <a:spcBef>
                <a:spcPts val="900"/>
              </a:spcBef>
              <a:spcAft>
                <a:spcPts val="0"/>
              </a:spcAft>
              <a:buSzPts val="1374"/>
              <a:buChar char="●"/>
            </a:pPr>
            <a:r>
              <a:rPr lang="en" sz="1374"/>
              <a:t>Koenig et. al. (2005)[1] describe a computationally lighter version of D* (D* light) that creates a path with the same optimality of D*</a:t>
            </a:r>
            <a:endParaRPr sz="1374"/>
          </a:p>
          <a:p>
            <a:pPr indent="0" lvl="0" marL="0" rtl="0" algn="l">
              <a:lnSpc>
                <a:spcPct val="100000"/>
              </a:lnSpc>
              <a:spcBef>
                <a:spcPts val="900"/>
              </a:spcBef>
              <a:spcAft>
                <a:spcPts val="0"/>
              </a:spcAft>
              <a:buNone/>
            </a:pPr>
            <a:r>
              <a:rPr b="1" lang="en" sz="1600"/>
              <a:t>DWA+Splines</a:t>
            </a:r>
            <a:endParaRPr b="1" sz="1600"/>
          </a:p>
          <a:p>
            <a:pPr indent="-315864" lvl="0" marL="457200" rtl="0" algn="l">
              <a:lnSpc>
                <a:spcPct val="100000"/>
              </a:lnSpc>
              <a:spcBef>
                <a:spcPts val="900"/>
              </a:spcBef>
              <a:spcAft>
                <a:spcPts val="0"/>
              </a:spcAft>
              <a:buSzPts val="1374"/>
              <a:buChar char="●"/>
            </a:pPr>
            <a:r>
              <a:rPr lang="en" sz="1374"/>
              <a:t>Solving</a:t>
            </a:r>
            <a:r>
              <a:rPr lang="en" sz="1374"/>
              <a:t> foresighted navigation is essential to introduction robots in collaborative environments like hospitals[2]. This paper introduces a dynamic collision model that is capable of predicting future collisions.</a:t>
            </a:r>
            <a:endParaRPr sz="1374"/>
          </a:p>
          <a:p>
            <a:pPr indent="-315864" lvl="0" marL="457200" rtl="0" algn="l">
              <a:lnSpc>
                <a:spcPct val="100000"/>
              </a:lnSpc>
              <a:spcBef>
                <a:spcPts val="1000"/>
              </a:spcBef>
              <a:spcAft>
                <a:spcPts val="0"/>
              </a:spcAft>
              <a:buSzPts val="1374"/>
              <a:buChar char="●"/>
            </a:pPr>
            <a:r>
              <a:rPr lang="en" sz="1374"/>
              <a:t>This article [3] proposes a novel approach to motion planning and navigation of mobile robots that combines spline-based motion planning with Dynamic Window Approach for velocity control. The authors demonstrate the ability of the algorithm for improved motion control.</a:t>
            </a:r>
            <a:endParaRPr sz="1374"/>
          </a:p>
          <a:p>
            <a:pPr indent="-315864" lvl="0" marL="457200" rtl="0" algn="l">
              <a:lnSpc>
                <a:spcPct val="100000"/>
              </a:lnSpc>
              <a:spcBef>
                <a:spcPts val="1000"/>
              </a:spcBef>
              <a:spcAft>
                <a:spcPts val="1000"/>
              </a:spcAft>
              <a:buSzPts val="1374"/>
              <a:buChar char="●"/>
            </a:pPr>
            <a:r>
              <a:rPr lang="en" sz="1374"/>
              <a:t>The authors of this[4] paper proposes an improved dynamic window approach, that is based on the robot dynamics model, reducing computational complexity and improves real-time performance.</a:t>
            </a:r>
            <a:endParaRPr sz="1374"/>
          </a:p>
        </p:txBody>
      </p:sp>
      <p:sp>
        <p:nvSpPr>
          <p:cNvPr id="113" name="Google Shape;113;p18"/>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Related Work</a:t>
            </a:r>
            <a:endParaRPr/>
          </a:p>
        </p:txBody>
      </p:sp>
      <p:sp>
        <p:nvSpPr>
          <p:cNvPr id="119" name="Google Shape;119;p1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b="1" lang="en" sz="1600"/>
              <a:t>Hybrid Potential Based Probabilistic Roadmap Algorithm (HPPRM)</a:t>
            </a:r>
            <a:endParaRPr b="1" sz="1600"/>
          </a:p>
          <a:p>
            <a:pPr indent="-316985" lvl="0" marL="457200" rtl="0" algn="l">
              <a:lnSpc>
                <a:spcPct val="100000"/>
              </a:lnSpc>
              <a:spcBef>
                <a:spcPts val="900"/>
              </a:spcBef>
              <a:spcAft>
                <a:spcPts val="0"/>
              </a:spcAft>
              <a:buSzPts val="1392"/>
              <a:buFont typeface="Verdana"/>
              <a:buChar char="●"/>
            </a:pPr>
            <a:r>
              <a:rPr lang="en" sz="1391"/>
              <a:t>HPPRM combines the strengths of traditional and probabilistic Roadmaps with the Artificial potential field method to address the narrow passage problem and improve the efficiency and computation of the sampling-based path planning. This algorithm[5] showcases a success rate of 95% for both global and local planning.</a:t>
            </a:r>
            <a:endParaRPr sz="1391"/>
          </a:p>
          <a:p>
            <a:pPr indent="-316985" lvl="0" marL="457200" rtl="0" algn="l">
              <a:lnSpc>
                <a:spcPct val="100000"/>
              </a:lnSpc>
              <a:spcBef>
                <a:spcPts val="1000"/>
              </a:spcBef>
              <a:spcAft>
                <a:spcPts val="0"/>
              </a:spcAft>
              <a:buSzPts val="1392"/>
              <a:buFont typeface="Verdana"/>
              <a:buChar char="●"/>
            </a:pPr>
            <a:r>
              <a:rPr lang="en" sz="1391"/>
              <a:t>This paper[6] introduces an improved APF based PRM, that can improve the efficiency of planning in narrow spaces. A partition-based sampling strategy is developed to improve the number of sampling points in dense obstacle areas while maintaining a uniform distribution. Additionally, critical points are added using a new eight-directional detection method, which effectively improves the success rate of path planning.</a:t>
            </a:r>
            <a:endParaRPr sz="1391"/>
          </a:p>
          <a:p>
            <a:pPr indent="-316985" lvl="0" marL="457200" rtl="0" algn="l">
              <a:lnSpc>
                <a:spcPct val="100000"/>
              </a:lnSpc>
              <a:spcBef>
                <a:spcPts val="1000"/>
              </a:spcBef>
              <a:spcAft>
                <a:spcPts val="1000"/>
              </a:spcAft>
              <a:buSzPts val="1392"/>
              <a:buFont typeface="Verdana"/>
              <a:buChar char="●"/>
            </a:pPr>
            <a:r>
              <a:rPr lang="en" sz="1391"/>
              <a:t>Another method to address planning in narrow spaces[7], where a biased sampling scheme is used to increase the distribution of nodes in narrow regions of the free space.</a:t>
            </a:r>
            <a:endParaRPr sz="1391"/>
          </a:p>
        </p:txBody>
      </p:sp>
      <p:sp>
        <p:nvSpPr>
          <p:cNvPr id="120" name="Google Shape;120;p19"/>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85050" y="36802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Proposed method</a:t>
            </a:r>
            <a:endParaRPr/>
          </a:p>
        </p:txBody>
      </p:sp>
      <p:sp>
        <p:nvSpPr>
          <p:cNvPr id="126" name="Google Shape;126;p2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lnSpc>
                <a:spcPct val="115000"/>
              </a:lnSpc>
              <a:spcBef>
                <a:spcPts val="900"/>
              </a:spcBef>
              <a:spcAft>
                <a:spcPts val="0"/>
              </a:spcAft>
              <a:buNone/>
            </a:pPr>
            <a:r>
              <a:rPr lang="en" sz="1700"/>
              <a:t>For the given problem (hospital environment with obstacles) we propose three solutions/motion planning methods.</a:t>
            </a:r>
            <a:endParaRPr sz="1700"/>
          </a:p>
          <a:p>
            <a:pPr indent="-336550" lvl="0" marL="914400" rtl="0" algn="l">
              <a:lnSpc>
                <a:spcPct val="115000"/>
              </a:lnSpc>
              <a:spcBef>
                <a:spcPts val="900"/>
              </a:spcBef>
              <a:spcAft>
                <a:spcPts val="0"/>
              </a:spcAft>
              <a:buSzPts val="1700"/>
              <a:buAutoNum type="arabicPeriod"/>
            </a:pPr>
            <a:r>
              <a:rPr b="1" lang="en" sz="1700"/>
              <a:t>D* </a:t>
            </a:r>
            <a:r>
              <a:rPr lang="en" sz="1700"/>
              <a:t>: An Incremental search algorithm that is able to efficiently re-plans a path in a graph when encountering unknown changes</a:t>
            </a:r>
            <a:endParaRPr sz="1700"/>
          </a:p>
          <a:p>
            <a:pPr indent="-336550" lvl="0" marL="914400" rtl="0" algn="l">
              <a:lnSpc>
                <a:spcPct val="115000"/>
              </a:lnSpc>
              <a:spcBef>
                <a:spcPts val="0"/>
              </a:spcBef>
              <a:spcAft>
                <a:spcPts val="0"/>
              </a:spcAft>
              <a:buSzPts val="1700"/>
              <a:buAutoNum type="arabicPeriod"/>
            </a:pPr>
            <a:r>
              <a:rPr b="1" lang="en" sz="1700"/>
              <a:t>DWA+Splines</a:t>
            </a:r>
            <a:r>
              <a:rPr lang="en" sz="1700"/>
              <a:t>: Real-time path planning and obstacle avoidance algorithm</a:t>
            </a:r>
            <a:endParaRPr sz="1700"/>
          </a:p>
          <a:p>
            <a:pPr indent="-336550" lvl="0" marL="914400" rtl="0" algn="l">
              <a:lnSpc>
                <a:spcPct val="115000"/>
              </a:lnSpc>
              <a:spcBef>
                <a:spcPts val="0"/>
              </a:spcBef>
              <a:spcAft>
                <a:spcPts val="0"/>
              </a:spcAft>
              <a:buSzPts val="1700"/>
              <a:buAutoNum type="arabicPeriod"/>
            </a:pPr>
            <a:r>
              <a:rPr b="1" lang="en" sz="1700"/>
              <a:t>HPPRM</a:t>
            </a:r>
            <a:r>
              <a:rPr lang="en" sz="1700"/>
              <a:t>: Generate collision-free paths for robots in complex environments with obstacles.</a:t>
            </a:r>
            <a:endParaRPr sz="1700"/>
          </a:p>
          <a:p>
            <a:pPr indent="0" lvl="0" marL="0" rtl="0" algn="l">
              <a:lnSpc>
                <a:spcPct val="115000"/>
              </a:lnSpc>
              <a:spcBef>
                <a:spcPts val="900"/>
              </a:spcBef>
              <a:spcAft>
                <a:spcPts val="0"/>
              </a:spcAft>
              <a:buNone/>
            </a:pPr>
            <a:r>
              <a:rPr lang="en" sz="1700"/>
              <a:t>Our goal is to investigate and present unique benefits of each algorithm for the given problem</a:t>
            </a:r>
            <a:endParaRPr sz="1700"/>
          </a:p>
        </p:txBody>
      </p:sp>
      <p:sp>
        <p:nvSpPr>
          <p:cNvPr id="127" name="Google Shape;127;p20"/>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77850" y="38200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Experiment </a:t>
            </a:r>
            <a:endParaRPr/>
          </a:p>
        </p:txBody>
      </p:sp>
      <p:sp>
        <p:nvSpPr>
          <p:cNvPr id="133" name="Google Shape;133;p21"/>
          <p:cNvSpPr txBox="1"/>
          <p:nvPr>
            <p:ph idx="1" type="body"/>
          </p:nvPr>
        </p:nvSpPr>
        <p:spPr>
          <a:xfrm>
            <a:off x="311700" y="1152475"/>
            <a:ext cx="5496900" cy="34164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 u="sng"/>
              <a:t>Tasks</a:t>
            </a:r>
            <a:endParaRPr u="sng"/>
          </a:p>
          <a:p>
            <a:pPr indent="0" lvl="0" marL="0" rtl="0" algn="l">
              <a:spcBef>
                <a:spcPts val="900"/>
              </a:spcBef>
              <a:spcAft>
                <a:spcPts val="0"/>
              </a:spcAft>
              <a:buNone/>
            </a:pPr>
            <a:r>
              <a:rPr lang="en"/>
              <a:t>We will be moving </a:t>
            </a:r>
            <a:r>
              <a:rPr lang="en"/>
              <a:t>the</a:t>
            </a:r>
            <a:r>
              <a:rPr lang="en"/>
              <a:t> robot from one room in the hospital to another with various stages of obstacles, the stages will be:</a:t>
            </a:r>
            <a:endParaRPr/>
          </a:p>
          <a:p>
            <a:pPr indent="-342900" lvl="0" marL="457200" rtl="0" algn="l">
              <a:spcBef>
                <a:spcPts val="900"/>
              </a:spcBef>
              <a:spcAft>
                <a:spcPts val="0"/>
              </a:spcAft>
              <a:buSzPts val="1800"/>
              <a:buChar char="●"/>
            </a:pPr>
            <a:r>
              <a:rPr lang="en"/>
              <a:t>Known</a:t>
            </a:r>
            <a:r>
              <a:rPr lang="en"/>
              <a:t> static obstacles</a:t>
            </a:r>
            <a:endParaRPr/>
          </a:p>
          <a:p>
            <a:pPr indent="-342900" lvl="0" marL="457200" rtl="0" algn="l">
              <a:spcBef>
                <a:spcPts val="0"/>
              </a:spcBef>
              <a:spcAft>
                <a:spcPts val="0"/>
              </a:spcAft>
              <a:buSzPts val="1800"/>
              <a:buChar char="●"/>
            </a:pPr>
            <a:r>
              <a:rPr lang="en"/>
              <a:t>Unknown static obstacles</a:t>
            </a:r>
            <a:endParaRPr/>
          </a:p>
          <a:p>
            <a:pPr indent="-342900" lvl="0" marL="457200" rtl="0" algn="l">
              <a:spcBef>
                <a:spcPts val="0"/>
              </a:spcBef>
              <a:spcAft>
                <a:spcPts val="0"/>
              </a:spcAft>
              <a:buSzPts val="1800"/>
              <a:buChar char="●"/>
            </a:pPr>
            <a:r>
              <a:rPr lang="en"/>
              <a:t>Known</a:t>
            </a:r>
            <a:r>
              <a:rPr lang="en"/>
              <a:t> static obstacles with dynamic obstacles</a:t>
            </a:r>
            <a:endParaRPr/>
          </a:p>
          <a:p>
            <a:pPr indent="-342900" lvl="0" marL="457200" rtl="0" algn="l">
              <a:spcBef>
                <a:spcPts val="0"/>
              </a:spcBef>
              <a:spcAft>
                <a:spcPts val="0"/>
              </a:spcAft>
              <a:buSzPts val="1800"/>
              <a:buChar char="●"/>
            </a:pPr>
            <a:r>
              <a:rPr lang="en"/>
              <a:t>Unknown</a:t>
            </a:r>
            <a:r>
              <a:rPr lang="en"/>
              <a:t> static obstacles with </a:t>
            </a:r>
            <a:r>
              <a:rPr lang="en"/>
              <a:t>dynamic</a:t>
            </a:r>
            <a:r>
              <a:rPr lang="en"/>
              <a:t> obstacles</a:t>
            </a:r>
            <a:endParaRPr/>
          </a:p>
          <a:p>
            <a:pPr indent="0" lvl="0" marL="0" rtl="0" algn="l">
              <a:spcBef>
                <a:spcPts val="900"/>
              </a:spcBef>
              <a:spcAft>
                <a:spcPts val="0"/>
              </a:spcAft>
              <a:buNone/>
            </a:pPr>
            <a:r>
              <a:t/>
            </a:r>
            <a:endParaRPr/>
          </a:p>
        </p:txBody>
      </p:sp>
      <p:sp>
        <p:nvSpPr>
          <p:cNvPr id="134" name="Google Shape;134;p21"/>
          <p:cNvSpPr txBox="1"/>
          <p:nvPr/>
        </p:nvSpPr>
        <p:spPr>
          <a:xfrm>
            <a:off x="6801850" y="2527425"/>
            <a:ext cx="179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Verdana"/>
                <a:ea typeface="Verdana"/>
                <a:cs typeface="Verdana"/>
                <a:sym typeface="Verdana"/>
              </a:rPr>
              <a:t>Insert screenshot of simulation with person walking</a:t>
            </a:r>
            <a:endParaRPr>
              <a:latin typeface="Verdana"/>
              <a:ea typeface="Verdana"/>
              <a:cs typeface="Verdana"/>
              <a:sym typeface="Verdana"/>
            </a:endParaRPr>
          </a:p>
        </p:txBody>
      </p:sp>
      <p:pic>
        <p:nvPicPr>
          <p:cNvPr id="135" name="Google Shape;135;p21"/>
          <p:cNvPicPr preferRelativeResize="0"/>
          <p:nvPr/>
        </p:nvPicPr>
        <p:blipFill rotWithShape="1">
          <a:blip r:embed="rId3">
            <a:alphaModFix/>
          </a:blip>
          <a:srcRect b="48101" l="48007" r="26971" t="14486"/>
          <a:stretch/>
        </p:blipFill>
        <p:spPr>
          <a:xfrm>
            <a:off x="6113026" y="1672350"/>
            <a:ext cx="2825702" cy="2376651"/>
          </a:xfrm>
          <a:prstGeom prst="rect">
            <a:avLst/>
          </a:prstGeom>
          <a:noFill/>
          <a:ln>
            <a:noFill/>
          </a:ln>
        </p:spPr>
      </p:pic>
      <p:sp>
        <p:nvSpPr>
          <p:cNvPr id="136" name="Google Shape;136;p21"/>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71325" y="372975"/>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Experiment </a:t>
            </a:r>
            <a:endParaRPr/>
          </a:p>
        </p:txBody>
      </p:sp>
      <p:sp>
        <p:nvSpPr>
          <p:cNvPr id="142" name="Google Shape;142;p22"/>
          <p:cNvSpPr txBox="1"/>
          <p:nvPr>
            <p:ph idx="1" type="body"/>
          </p:nvPr>
        </p:nvSpPr>
        <p:spPr>
          <a:xfrm>
            <a:off x="430875" y="1152475"/>
            <a:ext cx="8401500" cy="27936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Clr>
                <a:schemeClr val="dk1"/>
              </a:buClr>
              <a:buSzPts val="1100"/>
              <a:buFont typeface="Arial"/>
              <a:buNone/>
            </a:pPr>
            <a:r>
              <a:rPr lang="en" sz="1700" u="sng"/>
              <a:t>Evaluation</a:t>
            </a:r>
            <a:endParaRPr sz="1700" u="sng"/>
          </a:p>
          <a:p>
            <a:pPr indent="0" lvl="0" marL="0" rtl="0" algn="l">
              <a:spcBef>
                <a:spcPts val="900"/>
              </a:spcBef>
              <a:spcAft>
                <a:spcPts val="0"/>
              </a:spcAft>
              <a:buNone/>
            </a:pPr>
            <a:r>
              <a:rPr lang="en" sz="1700"/>
              <a:t>We will be comparing and contrasting different motion planning algorithms on following </a:t>
            </a:r>
            <a:r>
              <a:rPr i="1" lang="en" sz="1700"/>
              <a:t>performance metrics</a:t>
            </a:r>
            <a:r>
              <a:rPr lang="en" sz="1700"/>
              <a:t>. The metrics we will consider in our comparison are:</a:t>
            </a:r>
            <a:endParaRPr sz="1700"/>
          </a:p>
          <a:p>
            <a:pPr indent="-336550" lvl="0" marL="457200" rtl="0" algn="l">
              <a:spcBef>
                <a:spcPts val="900"/>
              </a:spcBef>
              <a:spcAft>
                <a:spcPts val="0"/>
              </a:spcAft>
              <a:buSzPts val="1700"/>
              <a:buFont typeface="Verdana"/>
              <a:buAutoNum type="arabicPeriod"/>
            </a:pPr>
            <a:r>
              <a:rPr b="1" lang="en" sz="1700"/>
              <a:t>Optimality: </a:t>
            </a:r>
            <a:r>
              <a:rPr lang="en" sz="1600"/>
              <a:t>Quality of generated path, minimal distance and runtime.</a:t>
            </a:r>
            <a:endParaRPr sz="1600"/>
          </a:p>
          <a:p>
            <a:pPr indent="-336550" lvl="0" marL="457200" rtl="0" algn="l">
              <a:spcBef>
                <a:spcPts val="0"/>
              </a:spcBef>
              <a:spcAft>
                <a:spcPts val="0"/>
              </a:spcAft>
              <a:buSzPts val="1700"/>
              <a:buFont typeface="Verdana"/>
              <a:buAutoNum type="arabicPeriod"/>
            </a:pPr>
            <a:r>
              <a:rPr b="1" lang="en" sz="1700"/>
              <a:t>Completeness: </a:t>
            </a:r>
            <a:r>
              <a:rPr lang="en" sz="1600"/>
              <a:t>Ability to find a solution when one exists.</a:t>
            </a:r>
            <a:endParaRPr sz="1600"/>
          </a:p>
          <a:p>
            <a:pPr indent="-336550" lvl="0" marL="457200" rtl="0" algn="l">
              <a:spcBef>
                <a:spcPts val="0"/>
              </a:spcBef>
              <a:spcAft>
                <a:spcPts val="0"/>
              </a:spcAft>
              <a:buSzPts val="1700"/>
              <a:buFont typeface="Verdana"/>
              <a:buAutoNum type="arabicPeriod"/>
            </a:pPr>
            <a:r>
              <a:rPr b="1" lang="en" sz="1700"/>
              <a:t>Safety: </a:t>
            </a:r>
            <a:r>
              <a:rPr lang="en" sz="1600"/>
              <a:t>Ensuring minimal number of collision with obstacles, patients, and staff.</a:t>
            </a:r>
            <a:endParaRPr sz="1600"/>
          </a:p>
          <a:p>
            <a:pPr indent="-336550" lvl="0" marL="457200" rtl="0" algn="l">
              <a:spcBef>
                <a:spcPts val="0"/>
              </a:spcBef>
              <a:spcAft>
                <a:spcPts val="0"/>
              </a:spcAft>
              <a:buSzPts val="1700"/>
              <a:buFont typeface="Verdana"/>
              <a:buAutoNum type="arabicPeriod"/>
            </a:pPr>
            <a:r>
              <a:rPr b="1" lang="en" sz="1700"/>
              <a:t>Computational Efficiency: </a:t>
            </a:r>
            <a:r>
              <a:rPr lang="en" sz="1600"/>
              <a:t>Low processing time and memory usage.</a:t>
            </a:r>
            <a:endParaRPr sz="1600"/>
          </a:p>
          <a:p>
            <a:pPr indent="-336550" lvl="0" marL="457200" rtl="0" algn="l">
              <a:spcBef>
                <a:spcPts val="0"/>
              </a:spcBef>
              <a:spcAft>
                <a:spcPts val="0"/>
              </a:spcAft>
              <a:buSzPts val="1700"/>
              <a:buFont typeface="Verdana"/>
              <a:buAutoNum type="arabicPeriod"/>
            </a:pPr>
            <a:r>
              <a:rPr b="1" lang="en" sz="1700"/>
              <a:t>Robustness: </a:t>
            </a:r>
            <a:r>
              <a:rPr lang="en" sz="1600"/>
              <a:t>Adaptability of environment changes and uncertainties.</a:t>
            </a:r>
            <a:endParaRPr sz="1600"/>
          </a:p>
        </p:txBody>
      </p:sp>
      <p:sp>
        <p:nvSpPr>
          <p:cNvPr id="143" name="Google Shape;143;p22"/>
          <p:cNvSpPr txBox="1"/>
          <p:nvPr>
            <p:ph idx="12" type="sldNum"/>
          </p:nvPr>
        </p:nvSpPr>
        <p:spPr>
          <a:xfrm>
            <a:off x="320040" y="4663440"/>
            <a:ext cx="5487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